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3" r:id="rId3"/>
    <p:sldId id="259" r:id="rId4"/>
    <p:sldId id="260" r:id="rId5"/>
    <p:sldId id="264" r:id="rId6"/>
    <p:sldId id="265" r:id="rId7"/>
    <p:sldId id="266" r:id="rId8"/>
    <p:sldId id="267" r:id="rId9"/>
    <p:sldId id="268" r:id="rId10"/>
    <p:sldId id="269" r:id="rId11"/>
    <p:sldId id="258" r:id="rId12"/>
    <p:sldId id="261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석일" initials="석" lastIdx="1" clrIdx="0">
    <p:extLst>
      <p:ext uri="{19B8F6BF-5375-455C-9EA6-DF929625EA0E}">
        <p15:presenceInfo xmlns:p15="http://schemas.microsoft.com/office/powerpoint/2012/main" userId="18ee919a7163ff9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74DB"/>
    <a:srgbClr val="F4F7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01" autoAdjust="0"/>
    <p:restoredTop sz="94660"/>
  </p:normalViewPr>
  <p:slideViewPr>
    <p:cSldViewPr snapToGrid="0">
      <p:cViewPr varScale="1">
        <p:scale>
          <a:sx n="85" d="100"/>
          <a:sy n="85" d="100"/>
        </p:scale>
        <p:origin x="11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98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34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320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220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398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164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266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812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041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736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87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705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360770" y="3494910"/>
            <a:ext cx="7475413" cy="15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4800" b="1" i="1" kern="0" dirty="0">
                <a:solidFill>
                  <a:srgbClr val="2574DB"/>
                </a:solidFill>
              </a:rPr>
              <a:t>J S P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1600" b="1" kern="0" dirty="0">
                <a:solidFill>
                  <a:srgbClr val="5793E3"/>
                </a:solidFill>
              </a:rPr>
              <a:t>조 대 흠</a:t>
            </a:r>
            <a:r>
              <a:rPr lang="en-US" altLang="ko-KR" sz="1600" b="1" kern="0" dirty="0">
                <a:solidFill>
                  <a:srgbClr val="5793E3"/>
                </a:solidFill>
              </a:rPr>
              <a:t>	</a:t>
            </a:r>
            <a:r>
              <a:rPr lang="ko-KR" altLang="en-US" sz="1600" b="1" kern="0" dirty="0">
                <a:solidFill>
                  <a:srgbClr val="5793E3"/>
                </a:solidFill>
              </a:rPr>
              <a:t>박 석 일</a:t>
            </a:r>
            <a:r>
              <a:rPr lang="en-US" altLang="ko-KR" sz="1600" b="1" kern="0" dirty="0">
                <a:solidFill>
                  <a:srgbClr val="5793E3"/>
                </a:solidFill>
              </a:rPr>
              <a:t>	</a:t>
            </a:r>
            <a:r>
              <a:rPr lang="ko-KR" altLang="en-US" sz="1600" b="1" kern="0" dirty="0">
                <a:solidFill>
                  <a:srgbClr val="5793E3"/>
                </a:solidFill>
              </a:rPr>
              <a:t>박 상 현</a:t>
            </a:r>
            <a:endParaRPr lang="ko-KR" altLang="en-US" sz="11500" b="1" kern="0" dirty="0">
              <a:solidFill>
                <a:srgbClr val="5793E3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6C9C7C8-5720-4C25-B02E-0EBEA2DCC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577" y="874748"/>
            <a:ext cx="2476846" cy="297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15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기대효과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sp>
        <p:nvSpPr>
          <p:cNvPr id="9" name="한쪽 모서리가 둥근 사각형 4">
            <a:extLst>
              <a:ext uri="{FF2B5EF4-FFF2-40B4-BE49-F238E27FC236}">
                <a16:creationId xmlns:a16="http://schemas.microsoft.com/office/drawing/2014/main" id="{508B0D6A-8ABC-4B28-8AF8-6079AA1E8CEA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모서리가 둥근 직사각형 6">
            <a:extLst>
              <a:ext uri="{FF2B5EF4-FFF2-40B4-BE49-F238E27FC236}">
                <a16:creationId xmlns:a16="http://schemas.microsoft.com/office/drawing/2014/main" id="{EB600EA8-672D-4A90-ACB1-BA8556136A7D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9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231DEB9-410E-4CD3-9A22-34EC85B55D49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자유형 10">
            <a:extLst>
              <a:ext uri="{FF2B5EF4-FFF2-40B4-BE49-F238E27FC236}">
                <a16:creationId xmlns:a16="http://schemas.microsoft.com/office/drawing/2014/main" id="{CD5CA5DB-8894-42C7-B75E-5AB40267F98A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8F8E423-E142-4AF8-B709-66173EDA63F1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26998D-FD70-4558-B50F-975FAE963B65}"/>
              </a:ext>
            </a:extLst>
          </p:cNvPr>
          <p:cNvSpPr txBox="1"/>
          <p:nvPr/>
        </p:nvSpPr>
        <p:spPr>
          <a:xfrm>
            <a:off x="1696944" y="2613392"/>
            <a:ext cx="93750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kern="0" dirty="0">
                <a:solidFill>
                  <a:srgbClr val="5793E3"/>
                </a:solidFill>
              </a:rPr>
              <a:t> 부동산 거래자들에게 최근 부동산 실거래내역을 제공하여 거래에 도움을 줄 수 있다</a:t>
            </a:r>
            <a:r>
              <a:rPr lang="en-US" altLang="ko-KR" sz="2000" b="1" kern="0" dirty="0">
                <a:solidFill>
                  <a:srgbClr val="5793E3"/>
                </a:solidFill>
              </a:rPr>
              <a:t>.</a:t>
            </a:r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kern="0" dirty="0">
                <a:solidFill>
                  <a:srgbClr val="5793E3"/>
                </a:solidFill>
              </a:rPr>
              <a:t>부동산 주변 상권정보를 제공하여</a:t>
            </a:r>
            <a:r>
              <a:rPr lang="en-US" altLang="ko-KR" sz="2000" b="1" kern="0" dirty="0">
                <a:solidFill>
                  <a:srgbClr val="5793E3"/>
                </a:solidFill>
              </a:rPr>
              <a:t>, </a:t>
            </a:r>
            <a:r>
              <a:rPr lang="ko-KR" altLang="en-US" sz="2000" b="1" kern="0" dirty="0">
                <a:solidFill>
                  <a:srgbClr val="5793E3"/>
                </a:solidFill>
              </a:rPr>
              <a:t>구매 결정에 도움을 줄 수 있다</a:t>
            </a:r>
            <a:r>
              <a:rPr lang="en-US" altLang="ko-KR" sz="2000" b="1" kern="0" dirty="0">
                <a:solidFill>
                  <a:srgbClr val="5793E3"/>
                </a:solidFill>
              </a:rPr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84469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10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개발 후기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 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D13075A-86FA-4542-AF9E-2B1AB5E3D014}"/>
              </a:ext>
            </a:extLst>
          </p:cNvPr>
          <p:cNvGrpSpPr/>
          <p:nvPr/>
        </p:nvGrpSpPr>
        <p:grpSpPr>
          <a:xfrm>
            <a:off x="1175384" y="1783976"/>
            <a:ext cx="9841232" cy="3784792"/>
            <a:chOff x="1175384" y="1981200"/>
            <a:chExt cx="9841232" cy="3784792"/>
          </a:xfrm>
        </p:grpSpPr>
        <p:pic>
          <p:nvPicPr>
            <p:cNvPr id="4" name="그림 3" descr="의류, 사람, 넥타이, 정장이(가) 표시된 사진&#10;&#10;자동 생성된 설명">
              <a:extLst>
                <a:ext uri="{FF2B5EF4-FFF2-40B4-BE49-F238E27FC236}">
                  <a16:creationId xmlns:a16="http://schemas.microsoft.com/office/drawing/2014/main" id="{8575BBE2-D085-4752-9175-0E73B8990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4792" y="1981200"/>
              <a:ext cx="2314575" cy="2752725"/>
            </a:xfrm>
            <a:prstGeom prst="rect">
              <a:avLst/>
            </a:prstGeom>
          </p:spPr>
        </p:pic>
        <p:pic>
          <p:nvPicPr>
            <p:cNvPr id="12" name="그림 11" descr="사람, 넥타이, 의류, 남자이(가) 표시된 사진&#10;&#10;자동 생성된 설명">
              <a:extLst>
                <a:ext uri="{FF2B5EF4-FFF2-40B4-BE49-F238E27FC236}">
                  <a16:creationId xmlns:a16="http://schemas.microsoft.com/office/drawing/2014/main" id="{A8BF3727-BC1B-48A2-A6DF-A42EE905E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3133" y="2043113"/>
              <a:ext cx="2124075" cy="2762250"/>
            </a:xfrm>
            <a:prstGeom prst="rect">
              <a:avLst/>
            </a:prstGeom>
          </p:spPr>
        </p:pic>
        <p:pic>
          <p:nvPicPr>
            <p:cNvPr id="17" name="그림 16" descr="넥타이, 의류, 사람, 정장이(가) 표시된 사진&#10;&#10;자동 생성된 설명">
              <a:extLst>
                <a:ext uri="{FF2B5EF4-FFF2-40B4-BE49-F238E27FC236}">
                  <a16:creationId xmlns:a16="http://schemas.microsoft.com/office/drawing/2014/main" id="{48D5C2CA-C145-4256-B1CE-29C0101A3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7775" y="2124075"/>
              <a:ext cx="2076450" cy="260985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6EB7A1-7B7B-4671-B779-C100347C2D55}"/>
                </a:ext>
              </a:extLst>
            </p:cNvPr>
            <p:cNvSpPr txBox="1"/>
            <p:nvPr/>
          </p:nvSpPr>
          <p:spPr>
            <a:xfrm>
              <a:off x="1175384" y="5058106"/>
              <a:ext cx="98412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kern="0" dirty="0">
                  <a:solidFill>
                    <a:srgbClr val="5793E3"/>
                  </a:solidFill>
                </a:rPr>
                <a:t>“</a:t>
              </a:r>
              <a:r>
                <a:rPr lang="ko-KR" altLang="en-US" sz="2000" b="1" kern="0" dirty="0">
                  <a:solidFill>
                    <a:srgbClr val="5793E3"/>
                  </a:solidFill>
                </a:rPr>
                <a:t>이번 프로젝트에 대해서 뷰와 스프링에 대해서 알아갈 수 있었습니다</a:t>
              </a:r>
              <a:r>
                <a:rPr lang="en-US" altLang="ko-KR" sz="2000" b="1" kern="0" dirty="0">
                  <a:solidFill>
                    <a:srgbClr val="5793E3"/>
                  </a:solidFill>
                </a:rPr>
                <a:t>. </a:t>
              </a:r>
              <a:r>
                <a:rPr lang="ko-KR" altLang="en-US" sz="2000" b="1" kern="0" dirty="0">
                  <a:solidFill>
                    <a:srgbClr val="5793E3"/>
                  </a:solidFill>
                </a:rPr>
                <a:t>그리고</a:t>
              </a:r>
              <a:r>
                <a:rPr lang="en-US" altLang="ko-KR" sz="2000" b="1" kern="0" dirty="0">
                  <a:solidFill>
                    <a:srgbClr val="5793E3"/>
                  </a:solidFill>
                </a:rPr>
                <a:t> </a:t>
              </a:r>
              <a:r>
                <a:rPr lang="ko-KR" altLang="en-US" sz="2000" b="1" kern="0" dirty="0">
                  <a:solidFill>
                    <a:srgbClr val="5793E3"/>
                  </a:solidFill>
                </a:rPr>
                <a:t>좋은 팀원들과 함께 프로젝트를 진행함으로써</a:t>
              </a:r>
              <a:r>
                <a:rPr lang="en-US" altLang="ko-KR" sz="2000" b="1" kern="0" dirty="0">
                  <a:solidFill>
                    <a:srgbClr val="5793E3"/>
                  </a:solidFill>
                </a:rPr>
                <a:t>, </a:t>
              </a:r>
              <a:r>
                <a:rPr lang="ko-KR" altLang="en-US" sz="2000" b="1" kern="0" dirty="0">
                  <a:solidFill>
                    <a:srgbClr val="5793E3"/>
                  </a:solidFill>
                </a:rPr>
                <a:t>협업하는 방법을 깨달을 수 있었습니다</a:t>
              </a:r>
              <a:r>
                <a:rPr lang="en-US" altLang="ko-KR" sz="2000" b="1" kern="0" dirty="0">
                  <a:solidFill>
                    <a:srgbClr val="5793E3"/>
                  </a:solidFill>
                </a:rPr>
                <a:t>.”</a:t>
              </a:r>
              <a:endParaRPr lang="en-US" altLang="ko-KR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06340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감사합니다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F953E94-7255-4467-901D-B5F35F370455}"/>
              </a:ext>
            </a:extLst>
          </p:cNvPr>
          <p:cNvSpPr/>
          <p:nvPr/>
        </p:nvSpPr>
        <p:spPr>
          <a:xfrm>
            <a:off x="4427914" y="2498040"/>
            <a:ext cx="3336171" cy="18619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8800" b="1" i="1" kern="0" dirty="0">
                <a:solidFill>
                  <a:srgbClr val="2574DB"/>
                </a:solidFill>
              </a:rPr>
              <a:t>Q n A</a:t>
            </a:r>
          </a:p>
        </p:txBody>
      </p:sp>
      <p:sp>
        <p:nvSpPr>
          <p:cNvPr id="52" name="한쪽 모서리가 둥근 사각형 4">
            <a:extLst>
              <a:ext uri="{FF2B5EF4-FFF2-40B4-BE49-F238E27FC236}">
                <a16:creationId xmlns:a16="http://schemas.microsoft.com/office/drawing/2014/main" id="{9C476A8B-6F1D-4C18-B6F3-8F4FD4E9DFDB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53" name="모서리가 둥근 직사각형 6">
            <a:extLst>
              <a:ext uri="{FF2B5EF4-FFF2-40B4-BE49-F238E27FC236}">
                <a16:creationId xmlns:a16="http://schemas.microsoft.com/office/drawing/2014/main" id="{437688C9-71F2-4821-B5DD-3218F5A54457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11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45A8323-1B05-4D11-8EE4-30CB20C6544A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5" name="자유형 10">
            <a:extLst>
              <a:ext uri="{FF2B5EF4-FFF2-40B4-BE49-F238E27FC236}">
                <a16:creationId xmlns:a16="http://schemas.microsoft.com/office/drawing/2014/main" id="{A7B814BB-D7B7-4622-833F-8A483D9430D9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EAEED1EC-43D8-4A04-AAB4-66725F755B1B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2971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목차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 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0DAB830-C129-47B5-99FC-613DA3B56361}"/>
              </a:ext>
            </a:extLst>
          </p:cNvPr>
          <p:cNvGrpSpPr/>
          <p:nvPr/>
        </p:nvGrpSpPr>
        <p:grpSpPr>
          <a:xfrm>
            <a:off x="1381066" y="2491557"/>
            <a:ext cx="9429867" cy="1874885"/>
            <a:chOff x="1381066" y="2491557"/>
            <a:chExt cx="9429867" cy="1874885"/>
          </a:xfrm>
        </p:grpSpPr>
        <p:sp>
          <p:nvSpPr>
            <p:cNvPr id="18" name="자유형 17"/>
            <p:cNvSpPr/>
            <p:nvPr/>
          </p:nvSpPr>
          <p:spPr>
            <a:xfrm rot="16200000">
              <a:off x="1468628" y="2403995"/>
              <a:ext cx="1425041" cy="1600166"/>
            </a:xfrm>
            <a:custGeom>
              <a:avLst/>
              <a:gdLst>
                <a:gd name="connsiteX0" fmla="*/ 1425041 w 1425041"/>
                <a:gd name="connsiteY0" fmla="*/ 800083 h 1600166"/>
                <a:gd name="connsiteX1" fmla="*/ 977139 w 1425041"/>
                <a:gd name="connsiteY1" fmla="*/ 1600166 h 1600166"/>
                <a:gd name="connsiteX2" fmla="*/ 30554 w 1425041"/>
                <a:gd name="connsiteY2" fmla="*/ 1600166 h 1600166"/>
                <a:gd name="connsiteX3" fmla="*/ 0 w 1425041"/>
                <a:gd name="connsiteY3" fmla="*/ 1545587 h 1600166"/>
                <a:gd name="connsiteX4" fmla="*/ 57864 w 1425041"/>
                <a:gd name="connsiteY4" fmla="*/ 1545587 h 1600166"/>
                <a:gd name="connsiteX5" fmla="*/ 58713 w 1425041"/>
                <a:gd name="connsiteY5" fmla="*/ 1547104 h 1600166"/>
                <a:gd name="connsiteX6" fmla="*/ 948982 w 1425041"/>
                <a:gd name="connsiteY6" fmla="*/ 1547104 h 1600166"/>
                <a:gd name="connsiteX7" fmla="*/ 1370237 w 1425041"/>
                <a:gd name="connsiteY7" fmla="*/ 794621 h 1600166"/>
                <a:gd name="connsiteX8" fmla="*/ 948982 w 1425041"/>
                <a:gd name="connsiteY8" fmla="*/ 42137 h 1600166"/>
                <a:gd name="connsiteX9" fmla="*/ 105144 w 1425041"/>
                <a:gd name="connsiteY9" fmla="*/ 42137 h 1600166"/>
                <a:gd name="connsiteX10" fmla="*/ 105144 w 1425041"/>
                <a:gd name="connsiteY10" fmla="*/ 40787 h 1600166"/>
                <a:gd name="connsiteX11" fmla="*/ 7721 w 1425041"/>
                <a:gd name="connsiteY11" fmla="*/ 40787 h 1600166"/>
                <a:gd name="connsiteX12" fmla="*/ 30554 w 1425041"/>
                <a:gd name="connsiteY12" fmla="*/ 0 h 1600166"/>
                <a:gd name="connsiteX13" fmla="*/ 977139 w 1425041"/>
                <a:gd name="connsiteY13" fmla="*/ 0 h 1600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5041" h="1600166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257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1493177" y="2650806"/>
              <a:ext cx="1323542" cy="1523891"/>
              <a:chOff x="2168084" y="3125970"/>
              <a:chExt cx="1323542" cy="1523891"/>
            </a:xfrm>
          </p:grpSpPr>
          <p:sp>
            <p:nvSpPr>
              <p:cNvPr id="20" name="육각형 19"/>
              <p:cNvSpPr/>
              <p:nvPr/>
            </p:nvSpPr>
            <p:spPr>
              <a:xfrm rot="162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bg1"/>
              </a:solidFill>
              <a:ln>
                <a:solidFill>
                  <a:srgbClr val="2574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2231548" y="3610299"/>
                <a:ext cx="1196611" cy="610616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srgbClr val="2574DB"/>
                    </a:solidFill>
                  </a:rPr>
                  <a:t>기획 배경 및 목표</a:t>
                </a:r>
                <a:endParaRPr lang="en-US" altLang="ko-KR" sz="1200" b="1" dirty="0">
                  <a:solidFill>
                    <a:srgbClr val="2574DB"/>
                  </a:solidFill>
                </a:endParaRPr>
              </a:p>
            </p:txBody>
          </p:sp>
        </p:grpSp>
        <p:grpSp>
          <p:nvGrpSpPr>
            <p:cNvPr id="22" name="그룹 21"/>
            <p:cNvGrpSpPr/>
            <p:nvPr/>
          </p:nvGrpSpPr>
          <p:grpSpPr>
            <a:xfrm>
              <a:off x="3067957" y="2650807"/>
              <a:ext cx="1323542" cy="1523891"/>
              <a:chOff x="2168084" y="3125970"/>
              <a:chExt cx="1323542" cy="1523891"/>
            </a:xfrm>
          </p:grpSpPr>
          <p:sp>
            <p:nvSpPr>
              <p:cNvPr id="24" name="육각형 23"/>
              <p:cNvSpPr/>
              <p:nvPr/>
            </p:nvSpPr>
            <p:spPr>
              <a:xfrm rot="162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bg1"/>
              </a:solidFill>
              <a:ln>
                <a:solidFill>
                  <a:srgbClr val="2574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2231548" y="3703252"/>
                <a:ext cx="1196611" cy="333617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srgbClr val="2574DB"/>
                    </a:solidFill>
                  </a:rPr>
                  <a:t>추진 계획</a:t>
                </a:r>
                <a:endParaRPr lang="en-US" altLang="ko-KR" sz="1200" b="1" dirty="0">
                  <a:solidFill>
                    <a:srgbClr val="2574DB"/>
                  </a:solidFill>
                </a:endParaRPr>
              </a:p>
            </p:txBody>
          </p:sp>
        </p:grpSp>
        <p:sp>
          <p:nvSpPr>
            <p:cNvPr id="26" name="자유형 25"/>
            <p:cNvSpPr/>
            <p:nvPr/>
          </p:nvSpPr>
          <p:spPr>
            <a:xfrm rot="5400000">
              <a:off x="3017209" y="2853838"/>
              <a:ext cx="1425041" cy="1600166"/>
            </a:xfrm>
            <a:custGeom>
              <a:avLst/>
              <a:gdLst>
                <a:gd name="connsiteX0" fmla="*/ 1425041 w 1425041"/>
                <a:gd name="connsiteY0" fmla="*/ 800083 h 1600166"/>
                <a:gd name="connsiteX1" fmla="*/ 977139 w 1425041"/>
                <a:gd name="connsiteY1" fmla="*/ 1600166 h 1600166"/>
                <a:gd name="connsiteX2" fmla="*/ 30554 w 1425041"/>
                <a:gd name="connsiteY2" fmla="*/ 1600166 h 1600166"/>
                <a:gd name="connsiteX3" fmla="*/ 0 w 1425041"/>
                <a:gd name="connsiteY3" fmla="*/ 1545587 h 1600166"/>
                <a:gd name="connsiteX4" fmla="*/ 57864 w 1425041"/>
                <a:gd name="connsiteY4" fmla="*/ 1545587 h 1600166"/>
                <a:gd name="connsiteX5" fmla="*/ 58713 w 1425041"/>
                <a:gd name="connsiteY5" fmla="*/ 1547104 h 1600166"/>
                <a:gd name="connsiteX6" fmla="*/ 948982 w 1425041"/>
                <a:gd name="connsiteY6" fmla="*/ 1547104 h 1600166"/>
                <a:gd name="connsiteX7" fmla="*/ 1370237 w 1425041"/>
                <a:gd name="connsiteY7" fmla="*/ 794621 h 1600166"/>
                <a:gd name="connsiteX8" fmla="*/ 948982 w 1425041"/>
                <a:gd name="connsiteY8" fmla="*/ 42137 h 1600166"/>
                <a:gd name="connsiteX9" fmla="*/ 105144 w 1425041"/>
                <a:gd name="connsiteY9" fmla="*/ 42137 h 1600166"/>
                <a:gd name="connsiteX10" fmla="*/ 105144 w 1425041"/>
                <a:gd name="connsiteY10" fmla="*/ 40787 h 1600166"/>
                <a:gd name="connsiteX11" fmla="*/ 7721 w 1425041"/>
                <a:gd name="connsiteY11" fmla="*/ 40787 h 1600166"/>
                <a:gd name="connsiteX12" fmla="*/ 30554 w 1425041"/>
                <a:gd name="connsiteY12" fmla="*/ 0 h 1600166"/>
                <a:gd name="connsiteX13" fmla="*/ 977139 w 1425041"/>
                <a:gd name="connsiteY13" fmla="*/ 0 h 1600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5041" h="1600166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257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 rot="16200000">
              <a:off x="4571939" y="2403995"/>
              <a:ext cx="1425041" cy="1600166"/>
            </a:xfrm>
            <a:custGeom>
              <a:avLst/>
              <a:gdLst>
                <a:gd name="connsiteX0" fmla="*/ 1425041 w 1425041"/>
                <a:gd name="connsiteY0" fmla="*/ 800083 h 1600166"/>
                <a:gd name="connsiteX1" fmla="*/ 977139 w 1425041"/>
                <a:gd name="connsiteY1" fmla="*/ 1600166 h 1600166"/>
                <a:gd name="connsiteX2" fmla="*/ 30554 w 1425041"/>
                <a:gd name="connsiteY2" fmla="*/ 1600166 h 1600166"/>
                <a:gd name="connsiteX3" fmla="*/ 0 w 1425041"/>
                <a:gd name="connsiteY3" fmla="*/ 1545587 h 1600166"/>
                <a:gd name="connsiteX4" fmla="*/ 57864 w 1425041"/>
                <a:gd name="connsiteY4" fmla="*/ 1545587 h 1600166"/>
                <a:gd name="connsiteX5" fmla="*/ 58713 w 1425041"/>
                <a:gd name="connsiteY5" fmla="*/ 1547104 h 1600166"/>
                <a:gd name="connsiteX6" fmla="*/ 948982 w 1425041"/>
                <a:gd name="connsiteY6" fmla="*/ 1547104 h 1600166"/>
                <a:gd name="connsiteX7" fmla="*/ 1370237 w 1425041"/>
                <a:gd name="connsiteY7" fmla="*/ 794621 h 1600166"/>
                <a:gd name="connsiteX8" fmla="*/ 948982 w 1425041"/>
                <a:gd name="connsiteY8" fmla="*/ 42137 h 1600166"/>
                <a:gd name="connsiteX9" fmla="*/ 105144 w 1425041"/>
                <a:gd name="connsiteY9" fmla="*/ 42137 h 1600166"/>
                <a:gd name="connsiteX10" fmla="*/ 105144 w 1425041"/>
                <a:gd name="connsiteY10" fmla="*/ 40787 h 1600166"/>
                <a:gd name="connsiteX11" fmla="*/ 7721 w 1425041"/>
                <a:gd name="connsiteY11" fmla="*/ 40787 h 1600166"/>
                <a:gd name="connsiteX12" fmla="*/ 30554 w 1425041"/>
                <a:gd name="connsiteY12" fmla="*/ 0 h 1600166"/>
                <a:gd name="connsiteX13" fmla="*/ 977139 w 1425041"/>
                <a:gd name="connsiteY13" fmla="*/ 0 h 1600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5041" h="1600166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257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/>
            <p:cNvGrpSpPr/>
            <p:nvPr/>
          </p:nvGrpSpPr>
          <p:grpSpPr>
            <a:xfrm>
              <a:off x="4622690" y="2650806"/>
              <a:ext cx="1323542" cy="1523891"/>
              <a:chOff x="2168084" y="3125970"/>
              <a:chExt cx="1323542" cy="1523891"/>
            </a:xfrm>
          </p:grpSpPr>
          <p:sp>
            <p:nvSpPr>
              <p:cNvPr id="29" name="육각형 28"/>
              <p:cNvSpPr/>
              <p:nvPr/>
            </p:nvSpPr>
            <p:spPr>
              <a:xfrm rot="162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bg1"/>
              </a:solidFill>
              <a:ln>
                <a:solidFill>
                  <a:srgbClr val="2574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2231548" y="3703252"/>
                <a:ext cx="1196611" cy="333617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srgbClr val="2574DB"/>
                    </a:solidFill>
                  </a:rPr>
                  <a:t>차별화 전략</a:t>
                </a:r>
                <a:endParaRPr lang="en-US" altLang="ko-KR" sz="1200" b="1" dirty="0">
                  <a:solidFill>
                    <a:srgbClr val="2574DB"/>
                  </a:solidFill>
                </a:endParaRPr>
              </a:p>
            </p:txBody>
          </p:sp>
        </p:grpSp>
        <p:grpSp>
          <p:nvGrpSpPr>
            <p:cNvPr id="31" name="그룹 30"/>
            <p:cNvGrpSpPr/>
            <p:nvPr/>
          </p:nvGrpSpPr>
          <p:grpSpPr>
            <a:xfrm>
              <a:off x="6171268" y="2650807"/>
              <a:ext cx="1323542" cy="1523891"/>
              <a:chOff x="2168084" y="3125970"/>
              <a:chExt cx="1323542" cy="1523891"/>
            </a:xfrm>
          </p:grpSpPr>
          <p:sp>
            <p:nvSpPr>
              <p:cNvPr id="32" name="육각형 31"/>
              <p:cNvSpPr/>
              <p:nvPr/>
            </p:nvSpPr>
            <p:spPr>
              <a:xfrm rot="162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bg1"/>
              </a:solidFill>
              <a:ln>
                <a:solidFill>
                  <a:srgbClr val="2574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직사각형 32"/>
              <p:cNvSpPr/>
              <p:nvPr/>
            </p:nvSpPr>
            <p:spPr>
              <a:xfrm>
                <a:off x="2231548" y="3703252"/>
                <a:ext cx="1196611" cy="333617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srgbClr val="2574DB"/>
                    </a:solidFill>
                  </a:rPr>
                  <a:t>개발 결과</a:t>
                </a:r>
                <a:endParaRPr lang="en-US" altLang="ko-KR" sz="1200" b="1" dirty="0">
                  <a:solidFill>
                    <a:srgbClr val="2574DB"/>
                  </a:solidFill>
                </a:endParaRPr>
              </a:p>
            </p:txBody>
          </p:sp>
        </p:grpSp>
        <p:sp>
          <p:nvSpPr>
            <p:cNvPr id="34" name="자유형 33"/>
            <p:cNvSpPr/>
            <p:nvPr/>
          </p:nvSpPr>
          <p:spPr>
            <a:xfrm rot="5400000">
              <a:off x="6120520" y="2853838"/>
              <a:ext cx="1425041" cy="1600166"/>
            </a:xfrm>
            <a:custGeom>
              <a:avLst/>
              <a:gdLst>
                <a:gd name="connsiteX0" fmla="*/ 1425041 w 1425041"/>
                <a:gd name="connsiteY0" fmla="*/ 800083 h 1600166"/>
                <a:gd name="connsiteX1" fmla="*/ 977139 w 1425041"/>
                <a:gd name="connsiteY1" fmla="*/ 1600166 h 1600166"/>
                <a:gd name="connsiteX2" fmla="*/ 30554 w 1425041"/>
                <a:gd name="connsiteY2" fmla="*/ 1600166 h 1600166"/>
                <a:gd name="connsiteX3" fmla="*/ 0 w 1425041"/>
                <a:gd name="connsiteY3" fmla="*/ 1545587 h 1600166"/>
                <a:gd name="connsiteX4" fmla="*/ 57864 w 1425041"/>
                <a:gd name="connsiteY4" fmla="*/ 1545587 h 1600166"/>
                <a:gd name="connsiteX5" fmla="*/ 58713 w 1425041"/>
                <a:gd name="connsiteY5" fmla="*/ 1547104 h 1600166"/>
                <a:gd name="connsiteX6" fmla="*/ 948982 w 1425041"/>
                <a:gd name="connsiteY6" fmla="*/ 1547104 h 1600166"/>
                <a:gd name="connsiteX7" fmla="*/ 1370237 w 1425041"/>
                <a:gd name="connsiteY7" fmla="*/ 794621 h 1600166"/>
                <a:gd name="connsiteX8" fmla="*/ 948982 w 1425041"/>
                <a:gd name="connsiteY8" fmla="*/ 42137 h 1600166"/>
                <a:gd name="connsiteX9" fmla="*/ 105144 w 1425041"/>
                <a:gd name="connsiteY9" fmla="*/ 42137 h 1600166"/>
                <a:gd name="connsiteX10" fmla="*/ 105144 w 1425041"/>
                <a:gd name="connsiteY10" fmla="*/ 40787 h 1600166"/>
                <a:gd name="connsiteX11" fmla="*/ 7721 w 1425041"/>
                <a:gd name="connsiteY11" fmla="*/ 40787 h 1600166"/>
                <a:gd name="connsiteX12" fmla="*/ 30554 w 1425041"/>
                <a:gd name="connsiteY12" fmla="*/ 0 h 1600166"/>
                <a:gd name="connsiteX13" fmla="*/ 977139 w 1425041"/>
                <a:gd name="connsiteY13" fmla="*/ 0 h 1600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5041" h="1600166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257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7684775" y="2403995"/>
              <a:ext cx="1425041" cy="1600166"/>
            </a:xfrm>
            <a:custGeom>
              <a:avLst/>
              <a:gdLst>
                <a:gd name="connsiteX0" fmla="*/ 1425041 w 1425041"/>
                <a:gd name="connsiteY0" fmla="*/ 800083 h 1600166"/>
                <a:gd name="connsiteX1" fmla="*/ 977139 w 1425041"/>
                <a:gd name="connsiteY1" fmla="*/ 1600166 h 1600166"/>
                <a:gd name="connsiteX2" fmla="*/ 30554 w 1425041"/>
                <a:gd name="connsiteY2" fmla="*/ 1600166 h 1600166"/>
                <a:gd name="connsiteX3" fmla="*/ 0 w 1425041"/>
                <a:gd name="connsiteY3" fmla="*/ 1545587 h 1600166"/>
                <a:gd name="connsiteX4" fmla="*/ 57864 w 1425041"/>
                <a:gd name="connsiteY4" fmla="*/ 1545587 h 1600166"/>
                <a:gd name="connsiteX5" fmla="*/ 58713 w 1425041"/>
                <a:gd name="connsiteY5" fmla="*/ 1547104 h 1600166"/>
                <a:gd name="connsiteX6" fmla="*/ 948982 w 1425041"/>
                <a:gd name="connsiteY6" fmla="*/ 1547104 h 1600166"/>
                <a:gd name="connsiteX7" fmla="*/ 1370237 w 1425041"/>
                <a:gd name="connsiteY7" fmla="*/ 794621 h 1600166"/>
                <a:gd name="connsiteX8" fmla="*/ 948982 w 1425041"/>
                <a:gd name="connsiteY8" fmla="*/ 42137 h 1600166"/>
                <a:gd name="connsiteX9" fmla="*/ 105144 w 1425041"/>
                <a:gd name="connsiteY9" fmla="*/ 42137 h 1600166"/>
                <a:gd name="connsiteX10" fmla="*/ 105144 w 1425041"/>
                <a:gd name="connsiteY10" fmla="*/ 40787 h 1600166"/>
                <a:gd name="connsiteX11" fmla="*/ 7721 w 1425041"/>
                <a:gd name="connsiteY11" fmla="*/ 40787 h 1600166"/>
                <a:gd name="connsiteX12" fmla="*/ 30554 w 1425041"/>
                <a:gd name="connsiteY12" fmla="*/ 0 h 1600166"/>
                <a:gd name="connsiteX13" fmla="*/ 977139 w 1425041"/>
                <a:gd name="connsiteY13" fmla="*/ 0 h 1600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5041" h="1600166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257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6" name="그룹 35"/>
            <p:cNvGrpSpPr/>
            <p:nvPr/>
          </p:nvGrpSpPr>
          <p:grpSpPr>
            <a:xfrm>
              <a:off x="7735526" y="2650806"/>
              <a:ext cx="1323542" cy="1523891"/>
              <a:chOff x="2168084" y="3125970"/>
              <a:chExt cx="1323542" cy="1523891"/>
            </a:xfrm>
          </p:grpSpPr>
          <p:sp>
            <p:nvSpPr>
              <p:cNvPr id="37" name="육각형 36"/>
              <p:cNvSpPr/>
              <p:nvPr/>
            </p:nvSpPr>
            <p:spPr>
              <a:xfrm rot="162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bg1"/>
              </a:solidFill>
              <a:ln>
                <a:solidFill>
                  <a:srgbClr val="2574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8" name="직사각형 37"/>
              <p:cNvSpPr/>
              <p:nvPr/>
            </p:nvSpPr>
            <p:spPr>
              <a:xfrm>
                <a:off x="2231548" y="3703252"/>
                <a:ext cx="1196611" cy="333617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srgbClr val="2574DB"/>
                    </a:solidFill>
                  </a:rPr>
                  <a:t>기대 효과</a:t>
                </a:r>
                <a:endParaRPr lang="en-US" altLang="ko-KR" sz="1200" b="1" dirty="0">
                  <a:solidFill>
                    <a:srgbClr val="2574DB"/>
                  </a:solidFill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80438154-26B9-49BD-9586-B520AC7D40C5}"/>
                </a:ext>
              </a:extLst>
            </p:cNvPr>
            <p:cNvGrpSpPr/>
            <p:nvPr/>
          </p:nvGrpSpPr>
          <p:grpSpPr>
            <a:xfrm>
              <a:off x="9274578" y="2650807"/>
              <a:ext cx="1323542" cy="1523891"/>
              <a:chOff x="2168084" y="3125970"/>
              <a:chExt cx="1323542" cy="1523891"/>
            </a:xfrm>
          </p:grpSpPr>
          <p:sp>
            <p:nvSpPr>
              <p:cNvPr id="46" name="육각형 45">
                <a:extLst>
                  <a:ext uri="{FF2B5EF4-FFF2-40B4-BE49-F238E27FC236}">
                    <a16:creationId xmlns:a16="http://schemas.microsoft.com/office/drawing/2014/main" id="{6320DA74-5113-4CD0-971D-802A36F6EC19}"/>
                  </a:ext>
                </a:extLst>
              </p:cNvPr>
              <p:cNvSpPr/>
              <p:nvPr/>
            </p:nvSpPr>
            <p:spPr>
              <a:xfrm rot="16200000">
                <a:off x="2067909" y="3226145"/>
                <a:ext cx="1523891" cy="1323542"/>
              </a:xfrm>
              <a:prstGeom prst="hexagon">
                <a:avLst>
                  <a:gd name="adj" fmla="val 27991"/>
                  <a:gd name="vf" fmla="val 115470"/>
                </a:avLst>
              </a:prstGeom>
              <a:solidFill>
                <a:schemeClr val="bg1"/>
              </a:solidFill>
              <a:ln>
                <a:solidFill>
                  <a:srgbClr val="2574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A51FA51D-128F-4488-B97B-CA2940534504}"/>
                  </a:ext>
                </a:extLst>
              </p:cNvPr>
              <p:cNvSpPr/>
              <p:nvPr/>
            </p:nvSpPr>
            <p:spPr>
              <a:xfrm>
                <a:off x="2231548" y="3703252"/>
                <a:ext cx="1196611" cy="333617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srgbClr val="2574DB"/>
                    </a:solidFill>
                  </a:rPr>
                  <a:t>개발 후기</a:t>
                </a:r>
                <a:endParaRPr lang="en-US" altLang="ko-KR" sz="1200" b="1" dirty="0">
                  <a:solidFill>
                    <a:srgbClr val="2574DB"/>
                  </a:solidFill>
                </a:endParaRPr>
              </a:p>
            </p:txBody>
          </p:sp>
        </p:grpSp>
        <p:sp>
          <p:nvSpPr>
            <p:cNvPr id="49" name="자유형 25">
              <a:extLst>
                <a:ext uri="{FF2B5EF4-FFF2-40B4-BE49-F238E27FC236}">
                  <a16:creationId xmlns:a16="http://schemas.microsoft.com/office/drawing/2014/main" id="{A44B61E2-6901-4D3B-AF79-9767652C61BA}"/>
                </a:ext>
              </a:extLst>
            </p:cNvPr>
            <p:cNvSpPr/>
            <p:nvPr/>
          </p:nvSpPr>
          <p:spPr>
            <a:xfrm rot="5400000">
              <a:off x="9223830" y="2853839"/>
              <a:ext cx="1425041" cy="1600166"/>
            </a:xfrm>
            <a:custGeom>
              <a:avLst/>
              <a:gdLst>
                <a:gd name="connsiteX0" fmla="*/ 1425041 w 1425041"/>
                <a:gd name="connsiteY0" fmla="*/ 800083 h 1600166"/>
                <a:gd name="connsiteX1" fmla="*/ 977139 w 1425041"/>
                <a:gd name="connsiteY1" fmla="*/ 1600166 h 1600166"/>
                <a:gd name="connsiteX2" fmla="*/ 30554 w 1425041"/>
                <a:gd name="connsiteY2" fmla="*/ 1600166 h 1600166"/>
                <a:gd name="connsiteX3" fmla="*/ 0 w 1425041"/>
                <a:gd name="connsiteY3" fmla="*/ 1545587 h 1600166"/>
                <a:gd name="connsiteX4" fmla="*/ 57864 w 1425041"/>
                <a:gd name="connsiteY4" fmla="*/ 1545587 h 1600166"/>
                <a:gd name="connsiteX5" fmla="*/ 58713 w 1425041"/>
                <a:gd name="connsiteY5" fmla="*/ 1547104 h 1600166"/>
                <a:gd name="connsiteX6" fmla="*/ 948982 w 1425041"/>
                <a:gd name="connsiteY6" fmla="*/ 1547104 h 1600166"/>
                <a:gd name="connsiteX7" fmla="*/ 1370237 w 1425041"/>
                <a:gd name="connsiteY7" fmla="*/ 794621 h 1600166"/>
                <a:gd name="connsiteX8" fmla="*/ 948982 w 1425041"/>
                <a:gd name="connsiteY8" fmla="*/ 42137 h 1600166"/>
                <a:gd name="connsiteX9" fmla="*/ 105144 w 1425041"/>
                <a:gd name="connsiteY9" fmla="*/ 42137 h 1600166"/>
                <a:gd name="connsiteX10" fmla="*/ 105144 w 1425041"/>
                <a:gd name="connsiteY10" fmla="*/ 40787 h 1600166"/>
                <a:gd name="connsiteX11" fmla="*/ 7721 w 1425041"/>
                <a:gd name="connsiteY11" fmla="*/ 40787 h 1600166"/>
                <a:gd name="connsiteX12" fmla="*/ 30554 w 1425041"/>
                <a:gd name="connsiteY12" fmla="*/ 0 h 1600166"/>
                <a:gd name="connsiteX13" fmla="*/ 977139 w 1425041"/>
                <a:gd name="connsiteY13" fmla="*/ 0 h 1600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5041" h="1600166">
                  <a:moveTo>
                    <a:pt x="1425041" y="800083"/>
                  </a:moveTo>
                  <a:lnTo>
                    <a:pt x="977139" y="1600166"/>
                  </a:lnTo>
                  <a:lnTo>
                    <a:pt x="30554" y="1600166"/>
                  </a:lnTo>
                  <a:lnTo>
                    <a:pt x="0" y="1545587"/>
                  </a:lnTo>
                  <a:lnTo>
                    <a:pt x="57864" y="1545587"/>
                  </a:lnTo>
                  <a:lnTo>
                    <a:pt x="58713" y="1547104"/>
                  </a:lnTo>
                  <a:lnTo>
                    <a:pt x="948982" y="1547104"/>
                  </a:lnTo>
                  <a:lnTo>
                    <a:pt x="1370237" y="794621"/>
                  </a:lnTo>
                  <a:lnTo>
                    <a:pt x="948982" y="42137"/>
                  </a:lnTo>
                  <a:lnTo>
                    <a:pt x="105144" y="42137"/>
                  </a:lnTo>
                  <a:lnTo>
                    <a:pt x="105144" y="40787"/>
                  </a:lnTo>
                  <a:lnTo>
                    <a:pt x="7721" y="40787"/>
                  </a:lnTo>
                  <a:lnTo>
                    <a:pt x="30554" y="0"/>
                  </a:lnTo>
                  <a:lnTo>
                    <a:pt x="977139" y="0"/>
                  </a:lnTo>
                  <a:close/>
                </a:path>
              </a:pathLst>
            </a:custGeom>
            <a:solidFill>
              <a:srgbClr val="257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2B2F6C3C-24FB-4491-A54B-151774DF6BC1}"/>
                </a:ext>
              </a:extLst>
            </p:cNvPr>
            <p:cNvCxnSpPr>
              <a:cxnSpLocks/>
            </p:cNvCxnSpPr>
            <p:nvPr/>
          </p:nvCxnSpPr>
          <p:spPr>
            <a:xfrm>
              <a:off x="10715547" y="2675756"/>
              <a:ext cx="4" cy="437546"/>
            </a:xfrm>
            <a:prstGeom prst="line">
              <a:avLst/>
            </a:prstGeom>
            <a:ln w="41275">
              <a:solidFill>
                <a:srgbClr val="2574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69E84A2D-2888-4AB5-878D-1B9BD797CEA5}"/>
                </a:ext>
              </a:extLst>
            </p:cNvPr>
            <p:cNvCxnSpPr>
              <a:cxnSpLocks/>
            </p:cNvCxnSpPr>
            <p:nvPr/>
          </p:nvCxnSpPr>
          <p:spPr>
            <a:xfrm>
              <a:off x="10698904" y="2657469"/>
              <a:ext cx="112029" cy="122965"/>
            </a:xfrm>
            <a:prstGeom prst="line">
              <a:avLst/>
            </a:prstGeom>
            <a:ln w="41275">
              <a:solidFill>
                <a:srgbClr val="2574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B478970F-C23A-4590-8DB9-911E63147F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26783" y="2657469"/>
              <a:ext cx="97070" cy="122965"/>
            </a:xfrm>
            <a:prstGeom prst="line">
              <a:avLst/>
            </a:prstGeom>
            <a:ln w="41275">
              <a:solidFill>
                <a:srgbClr val="2574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한쪽 모서리가 둥근 사각형 4">
            <a:extLst>
              <a:ext uri="{FF2B5EF4-FFF2-40B4-BE49-F238E27FC236}">
                <a16:creationId xmlns:a16="http://schemas.microsoft.com/office/drawing/2014/main" id="{0A9F8054-3CA8-4F75-8DE8-6D84C00BCECD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59" name="모서리가 둥근 직사각형 6">
            <a:extLst>
              <a:ext uri="{FF2B5EF4-FFF2-40B4-BE49-F238E27FC236}">
                <a16:creationId xmlns:a16="http://schemas.microsoft.com/office/drawing/2014/main" id="{3816ACEA-6824-4FF5-8D52-8F4A37C79F5D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1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D902A921-59D4-4171-A42C-95976A9625F6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1" name="자유형 10">
            <a:extLst>
              <a:ext uri="{FF2B5EF4-FFF2-40B4-BE49-F238E27FC236}">
                <a16:creationId xmlns:a16="http://schemas.microsoft.com/office/drawing/2014/main" id="{D822A4DF-9FAB-46AA-AB20-5AEFEFB11E40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FA25A8C-69FA-4ECB-AA1A-6E58D19D9723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127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기획 배경 및 목표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sp>
        <p:nvSpPr>
          <p:cNvPr id="28" name="한쪽 모서리가 둥근 사각형 4">
            <a:extLst>
              <a:ext uri="{FF2B5EF4-FFF2-40B4-BE49-F238E27FC236}">
                <a16:creationId xmlns:a16="http://schemas.microsoft.com/office/drawing/2014/main" id="{4BD92ED8-5313-4FD2-8C4C-A4B75CCC9756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9" name="모서리가 둥근 직사각형 6">
            <a:extLst>
              <a:ext uri="{FF2B5EF4-FFF2-40B4-BE49-F238E27FC236}">
                <a16:creationId xmlns:a16="http://schemas.microsoft.com/office/drawing/2014/main" id="{E4ACB9CE-5D9F-41F7-AFDB-AC76DF128F35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2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FD7F233-372E-4CD1-8A56-4276CB2F8E2B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자유형 10">
            <a:extLst>
              <a:ext uri="{FF2B5EF4-FFF2-40B4-BE49-F238E27FC236}">
                <a16:creationId xmlns:a16="http://schemas.microsoft.com/office/drawing/2014/main" id="{B36CE8DB-2955-44C1-AF44-C5950A321780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AB64901-F0BD-4AD7-96D0-99B67A7B3FB1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44D18E-B2ED-4420-A316-7EC5DC6AB8E7}"/>
              </a:ext>
            </a:extLst>
          </p:cNvPr>
          <p:cNvSpPr txBox="1"/>
          <p:nvPr/>
        </p:nvSpPr>
        <p:spPr>
          <a:xfrm>
            <a:off x="1696944" y="2613392"/>
            <a:ext cx="93750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kern="0" dirty="0">
                <a:solidFill>
                  <a:srgbClr val="5793E3"/>
                </a:solidFill>
              </a:rPr>
              <a:t>원하는 지역의 부동산 실거래가격을 파악하여 부동산 시장 안정화에 기여</a:t>
            </a:r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kern="0" dirty="0">
                <a:solidFill>
                  <a:srgbClr val="5793E3"/>
                </a:solidFill>
              </a:rPr>
              <a:t>부동산 구매 전 주변 편의 시설 파악 가능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96430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추진 계획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27939"/>
              </p:ext>
            </p:extLst>
          </p:nvPr>
        </p:nvGraphicFramePr>
        <p:xfrm>
          <a:off x="1666266" y="2119032"/>
          <a:ext cx="9839936" cy="4093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9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99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99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99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999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999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999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2999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754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11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일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74D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74D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13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74D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200" b="1" i="1" kern="0" dirty="0">
                          <a:solidFill>
                            <a:schemeClr val="bg1"/>
                          </a:solidFill>
                        </a:rPr>
                        <a:t>14</a:t>
                      </a:r>
                      <a:r>
                        <a:rPr lang="ko-KR" altLang="en-US" sz="1200" b="1" i="1" kern="0" dirty="0">
                          <a:solidFill>
                            <a:schemeClr val="bg1"/>
                          </a:solidFill>
                        </a:rPr>
                        <a:t>일</a:t>
                      </a:r>
                      <a:endParaRPr lang="ko-KR" altLang="en-US" sz="8800" b="1" i="1" kern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74D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200" b="1" i="1" kern="0" dirty="0">
                          <a:solidFill>
                            <a:schemeClr val="bg1"/>
                          </a:solidFill>
                        </a:rPr>
                        <a:t>15</a:t>
                      </a:r>
                      <a:r>
                        <a:rPr lang="ko-KR" altLang="en-US" sz="1200" b="1" i="1" kern="0" dirty="0">
                          <a:solidFill>
                            <a:schemeClr val="bg1"/>
                          </a:solidFill>
                        </a:rPr>
                        <a:t>일</a:t>
                      </a:r>
                      <a:endParaRPr lang="ko-KR" altLang="en-US" sz="8800" b="1" i="1" kern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74D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50000"/>
                        </a:lnSpc>
                        <a:defRPr/>
                      </a:pPr>
                      <a:r>
                        <a:rPr lang="en-US" altLang="ko-KR" sz="1200" b="1" i="1" kern="0" dirty="0">
                          <a:solidFill>
                            <a:schemeClr val="bg1"/>
                          </a:solidFill>
                        </a:rPr>
                        <a:t>16</a:t>
                      </a:r>
                      <a:r>
                        <a:rPr lang="ko-KR" altLang="en-US" sz="1200" b="1" i="1" kern="0" dirty="0">
                          <a:solidFill>
                            <a:schemeClr val="bg1"/>
                          </a:solidFill>
                        </a:rPr>
                        <a:t>일</a:t>
                      </a:r>
                      <a:endParaRPr lang="ko-KR" altLang="en-US" sz="8800" b="1" i="1" kern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74D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17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74D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18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74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758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3" name="모서리가 둥근 직사각형 42"/>
          <p:cNvSpPr/>
          <p:nvPr/>
        </p:nvSpPr>
        <p:spPr>
          <a:xfrm>
            <a:off x="1666266" y="5206396"/>
            <a:ext cx="1681910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white"/>
                </a:solidFill>
              </a:rPr>
              <a:t>상권 정보 검색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1666265" y="4294280"/>
            <a:ext cx="2010385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white"/>
                </a:solidFill>
              </a:rPr>
              <a:t>실거래가 정보 검색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1666263" y="3451359"/>
            <a:ext cx="2010385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 err="1">
                <a:solidFill>
                  <a:prstClr val="white"/>
                </a:solidFill>
              </a:rPr>
              <a:t>QnA</a:t>
            </a:r>
            <a:r>
              <a:rPr lang="en-US" altLang="ko-KR" sz="1200" b="1" dirty="0">
                <a:solidFill>
                  <a:prstClr val="white"/>
                </a:solidFill>
              </a:rPr>
              <a:t>(Vue)</a:t>
            </a:r>
          </a:p>
        </p:txBody>
      </p:sp>
      <p:sp>
        <p:nvSpPr>
          <p:cNvPr id="59" name="모서리가 둥근 직사각형 58"/>
          <p:cNvSpPr/>
          <p:nvPr/>
        </p:nvSpPr>
        <p:spPr>
          <a:xfrm>
            <a:off x="304800" y="3451359"/>
            <a:ext cx="1002315" cy="354223"/>
          </a:xfrm>
          <a:prstGeom prst="roundRect">
            <a:avLst>
              <a:gd name="adj" fmla="val 50000"/>
            </a:avLst>
          </a:prstGeom>
          <a:noFill/>
          <a:ln>
            <a:solidFill>
              <a:srgbClr val="2574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574DB"/>
                </a:solidFill>
              </a:rPr>
              <a:t>조 대 흠</a:t>
            </a:r>
            <a:endParaRPr lang="en-US" altLang="ko-KR" sz="1200" b="1" dirty="0">
              <a:solidFill>
                <a:srgbClr val="2574DB"/>
              </a:solidFill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304800" y="4328878"/>
            <a:ext cx="1002315" cy="354223"/>
          </a:xfrm>
          <a:prstGeom prst="roundRect">
            <a:avLst>
              <a:gd name="adj" fmla="val 50000"/>
            </a:avLst>
          </a:prstGeom>
          <a:noFill/>
          <a:ln>
            <a:solidFill>
              <a:srgbClr val="2574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574DB"/>
                </a:solidFill>
              </a:rPr>
              <a:t>박 석 일</a:t>
            </a:r>
            <a:endParaRPr lang="en-US" altLang="ko-KR" sz="1200" b="1" dirty="0">
              <a:solidFill>
                <a:srgbClr val="2574DB"/>
              </a:solidFill>
            </a:endParaRPr>
          </a:p>
        </p:txBody>
      </p:sp>
      <p:sp>
        <p:nvSpPr>
          <p:cNvPr id="61" name="모서리가 둥근 직사각형 60"/>
          <p:cNvSpPr/>
          <p:nvPr/>
        </p:nvSpPr>
        <p:spPr>
          <a:xfrm>
            <a:off x="304800" y="5206397"/>
            <a:ext cx="1002315" cy="354223"/>
          </a:xfrm>
          <a:prstGeom prst="roundRect">
            <a:avLst>
              <a:gd name="adj" fmla="val 50000"/>
            </a:avLst>
          </a:prstGeom>
          <a:noFill/>
          <a:ln>
            <a:solidFill>
              <a:srgbClr val="2574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574DB"/>
                </a:solidFill>
              </a:rPr>
              <a:t>박 상 현</a:t>
            </a:r>
            <a:endParaRPr lang="en-US" altLang="ko-KR" sz="1200" b="1" dirty="0">
              <a:solidFill>
                <a:srgbClr val="2574DB"/>
              </a:solidFill>
            </a:endParaRPr>
          </a:p>
        </p:txBody>
      </p:sp>
      <p:sp>
        <p:nvSpPr>
          <p:cNvPr id="18" name="한쪽 모서리가 둥근 사각형 4">
            <a:extLst>
              <a:ext uri="{FF2B5EF4-FFF2-40B4-BE49-F238E27FC236}">
                <a16:creationId xmlns:a16="http://schemas.microsoft.com/office/drawing/2014/main" id="{724E8852-FF7F-4D13-97BD-2E9D226CCD3D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모서리가 둥근 직사각형 6">
            <a:extLst>
              <a:ext uri="{FF2B5EF4-FFF2-40B4-BE49-F238E27FC236}">
                <a16:creationId xmlns:a16="http://schemas.microsoft.com/office/drawing/2014/main" id="{B4E29B9B-F741-46BD-BBDD-21A89484EFA6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3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726CA989-4EC0-4F89-A0CC-D301D03B7FBC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자유형 10">
            <a:extLst>
              <a:ext uri="{FF2B5EF4-FFF2-40B4-BE49-F238E27FC236}">
                <a16:creationId xmlns:a16="http://schemas.microsoft.com/office/drawing/2014/main" id="{32FE2993-BA66-4DCD-819E-560ED5CEABE1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F13A607-DDA0-48FA-8079-18EB95B72680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35" name="모서리가 둥근 직사각형 54">
            <a:extLst>
              <a:ext uri="{FF2B5EF4-FFF2-40B4-BE49-F238E27FC236}">
                <a16:creationId xmlns:a16="http://schemas.microsoft.com/office/drawing/2014/main" id="{2A1651B8-AB40-4C95-A0DF-327D6E3AE025}"/>
              </a:ext>
            </a:extLst>
          </p:cNvPr>
          <p:cNvSpPr/>
          <p:nvPr/>
        </p:nvSpPr>
        <p:spPr>
          <a:xfrm>
            <a:off x="3763358" y="3451358"/>
            <a:ext cx="1537847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white"/>
                </a:solidFill>
              </a:rPr>
              <a:t>관심 지역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36" name="모서리가 둥근 직사각형 52">
            <a:extLst>
              <a:ext uri="{FF2B5EF4-FFF2-40B4-BE49-F238E27FC236}">
                <a16:creationId xmlns:a16="http://schemas.microsoft.com/office/drawing/2014/main" id="{8389785C-ECB3-430F-AF07-159627C158CE}"/>
              </a:ext>
            </a:extLst>
          </p:cNvPr>
          <p:cNvSpPr/>
          <p:nvPr/>
        </p:nvSpPr>
        <p:spPr>
          <a:xfrm>
            <a:off x="3763358" y="4294279"/>
            <a:ext cx="2803197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 err="1">
                <a:solidFill>
                  <a:prstClr val="white"/>
                </a:solidFill>
              </a:rPr>
              <a:t>Kakao</a:t>
            </a:r>
            <a:r>
              <a:rPr lang="en-US" altLang="ko-KR" sz="1200" b="1" dirty="0">
                <a:solidFill>
                  <a:prstClr val="white"/>
                </a:solidFill>
              </a:rPr>
              <a:t> API(</a:t>
            </a:r>
            <a:r>
              <a:rPr lang="ko-KR" altLang="en-US" sz="1200" b="1" dirty="0">
                <a:solidFill>
                  <a:prstClr val="white"/>
                </a:solidFill>
              </a:rPr>
              <a:t>로그인</a:t>
            </a:r>
            <a:r>
              <a:rPr lang="en-US" altLang="ko-KR" sz="1200" b="1" dirty="0">
                <a:solidFill>
                  <a:prstClr val="white"/>
                </a:solidFill>
              </a:rPr>
              <a:t>, </a:t>
            </a:r>
            <a:r>
              <a:rPr lang="ko-KR" altLang="en-US" sz="1200" b="1" dirty="0">
                <a:solidFill>
                  <a:prstClr val="white"/>
                </a:solidFill>
              </a:rPr>
              <a:t>지도</a:t>
            </a:r>
            <a:r>
              <a:rPr lang="en-US" altLang="ko-KR" sz="1200" b="1" dirty="0">
                <a:solidFill>
                  <a:prstClr val="white"/>
                </a:solidFill>
              </a:rPr>
              <a:t>, </a:t>
            </a:r>
            <a:r>
              <a:rPr lang="ko-KR" altLang="en-US" sz="1200" b="1" dirty="0">
                <a:solidFill>
                  <a:prstClr val="white"/>
                </a:solidFill>
              </a:rPr>
              <a:t>공유</a:t>
            </a:r>
            <a:r>
              <a:rPr lang="en-US" altLang="ko-KR" sz="1200" b="1" dirty="0">
                <a:solidFill>
                  <a:prstClr val="white"/>
                </a:solidFill>
              </a:rPr>
              <a:t>)</a:t>
            </a:r>
          </a:p>
        </p:txBody>
      </p:sp>
      <p:sp>
        <p:nvSpPr>
          <p:cNvPr id="37" name="모서리가 둥근 직사각형 54">
            <a:extLst>
              <a:ext uri="{FF2B5EF4-FFF2-40B4-BE49-F238E27FC236}">
                <a16:creationId xmlns:a16="http://schemas.microsoft.com/office/drawing/2014/main" id="{6CB35C75-6A43-4FFF-B3A9-F8E6B4BE246C}"/>
              </a:ext>
            </a:extLst>
          </p:cNvPr>
          <p:cNvSpPr/>
          <p:nvPr/>
        </p:nvSpPr>
        <p:spPr>
          <a:xfrm>
            <a:off x="5400675" y="3451358"/>
            <a:ext cx="2392269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white"/>
                </a:solidFill>
              </a:rPr>
              <a:t>뉴스</a:t>
            </a:r>
            <a:r>
              <a:rPr lang="en-US" altLang="ko-KR" sz="1200" b="1" dirty="0">
                <a:solidFill>
                  <a:prstClr val="white"/>
                </a:solidFill>
              </a:rPr>
              <a:t>(Crawling)</a:t>
            </a:r>
          </a:p>
        </p:txBody>
      </p:sp>
      <p:sp>
        <p:nvSpPr>
          <p:cNvPr id="38" name="모서리가 둥근 직사각형 52">
            <a:extLst>
              <a:ext uri="{FF2B5EF4-FFF2-40B4-BE49-F238E27FC236}">
                <a16:creationId xmlns:a16="http://schemas.microsoft.com/office/drawing/2014/main" id="{17883A0C-95FB-410A-AB33-10ED154643DC}"/>
              </a:ext>
            </a:extLst>
          </p:cNvPr>
          <p:cNvSpPr/>
          <p:nvPr/>
        </p:nvSpPr>
        <p:spPr>
          <a:xfrm>
            <a:off x="3419476" y="5206395"/>
            <a:ext cx="2676524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>
                <a:solidFill>
                  <a:prstClr val="white"/>
                </a:solidFill>
              </a:rPr>
              <a:t>부동산투자추천</a:t>
            </a:r>
            <a:r>
              <a:rPr lang="en-US" altLang="ko-KR" sz="1200" b="1" dirty="0">
                <a:solidFill>
                  <a:prstClr val="white"/>
                </a:solidFill>
              </a:rPr>
              <a:t>(Algorithm)</a:t>
            </a:r>
          </a:p>
        </p:txBody>
      </p:sp>
      <p:sp>
        <p:nvSpPr>
          <p:cNvPr id="39" name="모서리가 둥근 직사각형 54">
            <a:extLst>
              <a:ext uri="{FF2B5EF4-FFF2-40B4-BE49-F238E27FC236}">
                <a16:creationId xmlns:a16="http://schemas.microsoft.com/office/drawing/2014/main" id="{AC336F06-0A99-4548-9680-C2848EB15A2C}"/>
              </a:ext>
            </a:extLst>
          </p:cNvPr>
          <p:cNvSpPr/>
          <p:nvPr/>
        </p:nvSpPr>
        <p:spPr>
          <a:xfrm>
            <a:off x="6608981" y="4294278"/>
            <a:ext cx="1183963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white"/>
                </a:solidFill>
              </a:rPr>
              <a:t>Banner</a:t>
            </a:r>
          </a:p>
        </p:txBody>
      </p:sp>
      <p:sp>
        <p:nvSpPr>
          <p:cNvPr id="40" name="모서리가 둥근 직사각형 52">
            <a:extLst>
              <a:ext uri="{FF2B5EF4-FFF2-40B4-BE49-F238E27FC236}">
                <a16:creationId xmlns:a16="http://schemas.microsoft.com/office/drawing/2014/main" id="{3725B4B9-E537-4209-8D40-4C695FC0E926}"/>
              </a:ext>
            </a:extLst>
          </p:cNvPr>
          <p:cNvSpPr/>
          <p:nvPr/>
        </p:nvSpPr>
        <p:spPr>
          <a:xfrm>
            <a:off x="6167301" y="5194462"/>
            <a:ext cx="1625644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white"/>
                </a:solidFill>
              </a:rPr>
              <a:t>Carousel Slide</a:t>
            </a:r>
          </a:p>
        </p:txBody>
      </p:sp>
      <p:sp>
        <p:nvSpPr>
          <p:cNvPr id="41" name="모서리가 둥근 직사각형 52">
            <a:extLst>
              <a:ext uri="{FF2B5EF4-FFF2-40B4-BE49-F238E27FC236}">
                <a16:creationId xmlns:a16="http://schemas.microsoft.com/office/drawing/2014/main" id="{7DAEBFB0-4B7B-45A0-9BED-28826EED43C2}"/>
              </a:ext>
            </a:extLst>
          </p:cNvPr>
          <p:cNvSpPr/>
          <p:nvPr/>
        </p:nvSpPr>
        <p:spPr>
          <a:xfrm>
            <a:off x="7892414" y="3451358"/>
            <a:ext cx="1728243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white"/>
                </a:solidFill>
              </a:rPr>
              <a:t>Front-End Design</a:t>
            </a:r>
          </a:p>
        </p:txBody>
      </p:sp>
      <p:sp>
        <p:nvSpPr>
          <p:cNvPr id="42" name="모서리가 둥근 직사각형 52">
            <a:extLst>
              <a:ext uri="{FF2B5EF4-FFF2-40B4-BE49-F238E27FC236}">
                <a16:creationId xmlns:a16="http://schemas.microsoft.com/office/drawing/2014/main" id="{E34886E5-BDEC-44B6-9C5B-039FD8293D41}"/>
              </a:ext>
            </a:extLst>
          </p:cNvPr>
          <p:cNvSpPr/>
          <p:nvPr/>
        </p:nvSpPr>
        <p:spPr>
          <a:xfrm>
            <a:off x="7908528" y="4294278"/>
            <a:ext cx="1712129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white"/>
                </a:solidFill>
              </a:rPr>
              <a:t>Front-End Design</a:t>
            </a:r>
          </a:p>
        </p:txBody>
      </p:sp>
      <p:sp>
        <p:nvSpPr>
          <p:cNvPr id="44" name="모서리가 둥근 직사각형 52">
            <a:extLst>
              <a:ext uri="{FF2B5EF4-FFF2-40B4-BE49-F238E27FC236}">
                <a16:creationId xmlns:a16="http://schemas.microsoft.com/office/drawing/2014/main" id="{50350CD1-EC89-4FD3-A0E3-6DCBA4800AB5}"/>
              </a:ext>
            </a:extLst>
          </p:cNvPr>
          <p:cNvSpPr/>
          <p:nvPr/>
        </p:nvSpPr>
        <p:spPr>
          <a:xfrm>
            <a:off x="7864246" y="5192265"/>
            <a:ext cx="1756411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white"/>
                </a:solidFill>
              </a:rPr>
              <a:t>Front-End Design</a:t>
            </a:r>
          </a:p>
        </p:txBody>
      </p:sp>
      <p:sp>
        <p:nvSpPr>
          <p:cNvPr id="45" name="모서리가 둥근 직사각형 52">
            <a:extLst>
              <a:ext uri="{FF2B5EF4-FFF2-40B4-BE49-F238E27FC236}">
                <a16:creationId xmlns:a16="http://schemas.microsoft.com/office/drawing/2014/main" id="{2EC1F0A6-188E-44E4-9F57-87AB70FF7491}"/>
              </a:ext>
            </a:extLst>
          </p:cNvPr>
          <p:cNvSpPr/>
          <p:nvPr/>
        </p:nvSpPr>
        <p:spPr>
          <a:xfrm>
            <a:off x="9699308" y="3451358"/>
            <a:ext cx="1756411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white"/>
                </a:solidFill>
              </a:rPr>
              <a:t>기술 명세서 작성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46" name="모서리가 둥근 직사각형 52">
            <a:extLst>
              <a:ext uri="{FF2B5EF4-FFF2-40B4-BE49-F238E27FC236}">
                <a16:creationId xmlns:a16="http://schemas.microsoft.com/office/drawing/2014/main" id="{F8B2223B-848B-4C0E-B6B4-38E0E0A4563A}"/>
              </a:ext>
            </a:extLst>
          </p:cNvPr>
          <p:cNvSpPr/>
          <p:nvPr/>
        </p:nvSpPr>
        <p:spPr>
          <a:xfrm>
            <a:off x="9707365" y="4294278"/>
            <a:ext cx="1756411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white"/>
                </a:solidFill>
              </a:rPr>
              <a:t>보고서 작성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48" name="모서리가 둥근 직사각형 52">
            <a:extLst>
              <a:ext uri="{FF2B5EF4-FFF2-40B4-BE49-F238E27FC236}">
                <a16:creationId xmlns:a16="http://schemas.microsoft.com/office/drawing/2014/main" id="{C8AE7DF2-FFA5-4F15-8E90-AC0E59AB1459}"/>
              </a:ext>
            </a:extLst>
          </p:cNvPr>
          <p:cNvSpPr/>
          <p:nvPr/>
        </p:nvSpPr>
        <p:spPr>
          <a:xfrm>
            <a:off x="9699308" y="5171018"/>
            <a:ext cx="1756411" cy="354223"/>
          </a:xfrm>
          <a:prstGeom prst="roundRect">
            <a:avLst>
              <a:gd name="adj" fmla="val 50000"/>
            </a:avLst>
          </a:prstGeom>
          <a:solidFill>
            <a:srgbClr val="2574D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white"/>
                </a:solidFill>
              </a:rPr>
              <a:t>보고서 작성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101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차별화 전략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sp>
        <p:nvSpPr>
          <p:cNvPr id="52" name="한쪽 모서리가 둥근 사각형 4">
            <a:extLst>
              <a:ext uri="{FF2B5EF4-FFF2-40B4-BE49-F238E27FC236}">
                <a16:creationId xmlns:a16="http://schemas.microsoft.com/office/drawing/2014/main" id="{9C476A8B-6F1D-4C18-B6F3-8F4FD4E9DFDB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53" name="모서리가 둥근 직사각형 6">
            <a:extLst>
              <a:ext uri="{FF2B5EF4-FFF2-40B4-BE49-F238E27FC236}">
                <a16:creationId xmlns:a16="http://schemas.microsoft.com/office/drawing/2014/main" id="{437688C9-71F2-4821-B5DD-3218F5A54457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4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45A8323-1B05-4D11-8EE4-30CB20C6544A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5" name="자유형 10">
            <a:extLst>
              <a:ext uri="{FF2B5EF4-FFF2-40B4-BE49-F238E27FC236}">
                <a16:creationId xmlns:a16="http://schemas.microsoft.com/office/drawing/2014/main" id="{A7B814BB-D7B7-4622-833F-8A483D9430D9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EAEED1EC-43D8-4A04-AAB4-66725F755B1B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15AD69-9291-4565-A43C-B8FF550ABD1E}"/>
              </a:ext>
            </a:extLst>
          </p:cNvPr>
          <p:cNvSpPr txBox="1"/>
          <p:nvPr/>
        </p:nvSpPr>
        <p:spPr>
          <a:xfrm>
            <a:off x="1607747" y="1613150"/>
            <a:ext cx="8976505" cy="4372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kern="0" dirty="0">
                <a:solidFill>
                  <a:srgbClr val="5793E3"/>
                </a:solidFill>
              </a:rPr>
              <a:t>카카오 </a:t>
            </a:r>
            <a:r>
              <a:rPr lang="en-US" altLang="ko-KR" sz="2400" b="1" kern="0" dirty="0">
                <a:solidFill>
                  <a:srgbClr val="5793E3"/>
                </a:solidFill>
              </a:rPr>
              <a:t>API </a:t>
            </a:r>
            <a:r>
              <a:rPr lang="ko-KR" altLang="en-US" sz="2400" b="1" kern="0" dirty="0">
                <a:solidFill>
                  <a:srgbClr val="5793E3"/>
                </a:solidFill>
              </a:rPr>
              <a:t>사용</a:t>
            </a:r>
            <a:endParaRPr lang="en-US" altLang="ko-KR" sz="2400" b="1" kern="0" dirty="0">
              <a:solidFill>
                <a:srgbClr val="5793E3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2000" b="1" kern="0" dirty="0">
                <a:solidFill>
                  <a:srgbClr val="5793E3"/>
                </a:solidFill>
              </a:rPr>
              <a:t>- </a:t>
            </a:r>
            <a:r>
              <a:rPr lang="ko-KR" altLang="en-US" sz="2000" b="1" kern="0" dirty="0">
                <a:solidFill>
                  <a:srgbClr val="5793E3"/>
                </a:solidFill>
              </a:rPr>
              <a:t>카카오톡 계정을 가지고 있으면 별도의 회원가입 없이 로그인을 바     </a:t>
            </a:r>
            <a:endParaRPr lang="en-US" altLang="ko-KR" sz="2000" b="1" kern="0" dirty="0">
              <a:solidFill>
                <a:srgbClr val="5793E3"/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b="1" kern="0" dirty="0">
                <a:solidFill>
                  <a:srgbClr val="5793E3"/>
                </a:solidFill>
              </a:rPr>
              <a:t>  로 할 수 있습니다</a:t>
            </a:r>
            <a:r>
              <a:rPr lang="en-US" altLang="ko-KR" sz="2000" b="1" kern="0" dirty="0">
                <a:solidFill>
                  <a:srgbClr val="5793E3"/>
                </a:solidFill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ko-KR" sz="2000" b="1" kern="0" dirty="0">
                <a:solidFill>
                  <a:srgbClr val="5793E3"/>
                </a:solidFill>
              </a:rPr>
              <a:t>- </a:t>
            </a:r>
            <a:r>
              <a:rPr lang="ko-KR" altLang="en-US" sz="2000" b="1" kern="0" dirty="0">
                <a:solidFill>
                  <a:srgbClr val="5793E3"/>
                </a:solidFill>
              </a:rPr>
              <a:t>실거래가 세부 정보를 카카오톡 채팅방으로 공유 할 수 있습니다</a:t>
            </a:r>
            <a:r>
              <a:rPr lang="en-US" altLang="ko-KR" sz="2000" b="1" kern="0" dirty="0">
                <a:solidFill>
                  <a:srgbClr val="5793E3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b="1" kern="0" dirty="0">
              <a:solidFill>
                <a:srgbClr val="5793E3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kern="0" dirty="0">
                <a:solidFill>
                  <a:srgbClr val="5793E3"/>
                </a:solidFill>
              </a:rPr>
              <a:t>알고리즘 추가</a:t>
            </a:r>
            <a:endParaRPr lang="en-US" altLang="ko-KR" sz="2400" b="1" kern="0" dirty="0">
              <a:solidFill>
                <a:srgbClr val="5793E3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2000" b="1" kern="0" dirty="0">
                <a:solidFill>
                  <a:srgbClr val="5793E3"/>
                </a:solidFill>
              </a:rPr>
              <a:t>-</a:t>
            </a:r>
            <a:r>
              <a:rPr lang="ko-KR" altLang="en-US" sz="2000" b="1" kern="0" dirty="0">
                <a:solidFill>
                  <a:srgbClr val="5793E3"/>
                </a:solidFill>
              </a:rPr>
              <a:t> 부동산 투자 추천 페이지에서 데이터에 맞는 알고리즘을 사용해서 </a:t>
            </a:r>
            <a:endParaRPr lang="en-US" altLang="ko-KR" sz="2000" b="1" kern="0" dirty="0">
              <a:solidFill>
                <a:srgbClr val="5793E3"/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b="1" kern="0" dirty="0">
                <a:solidFill>
                  <a:srgbClr val="5793E3"/>
                </a:solidFill>
              </a:rPr>
              <a:t>  투자한 금액을 최대한 활용하면서 구매할 수 있는 매매정보를 보여           </a:t>
            </a:r>
            <a:endParaRPr lang="en-US" altLang="ko-KR" sz="2000" b="1" kern="0" dirty="0">
              <a:solidFill>
                <a:srgbClr val="5793E3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2000" b="1" kern="0" dirty="0">
                <a:solidFill>
                  <a:srgbClr val="5793E3"/>
                </a:solidFill>
              </a:rPr>
              <a:t>  </a:t>
            </a:r>
            <a:r>
              <a:rPr lang="ko-KR" altLang="en-US" sz="2000" b="1" kern="0" dirty="0">
                <a:solidFill>
                  <a:srgbClr val="5793E3"/>
                </a:solidFill>
              </a:rPr>
              <a:t>줍니다</a:t>
            </a:r>
            <a:r>
              <a:rPr lang="en-US" altLang="ko-KR" sz="2000" b="1" kern="0" dirty="0">
                <a:solidFill>
                  <a:srgbClr val="5793E3"/>
                </a:solidFill>
              </a:rPr>
              <a:t>.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058844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개발 환경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sp>
        <p:nvSpPr>
          <p:cNvPr id="9" name="한쪽 모서리가 둥근 사각형 4">
            <a:extLst>
              <a:ext uri="{FF2B5EF4-FFF2-40B4-BE49-F238E27FC236}">
                <a16:creationId xmlns:a16="http://schemas.microsoft.com/office/drawing/2014/main" id="{6732549A-A650-4AAB-AF0E-0C9A5FDCC3B0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모서리가 둥근 직사각형 6">
            <a:extLst>
              <a:ext uri="{FF2B5EF4-FFF2-40B4-BE49-F238E27FC236}">
                <a16:creationId xmlns:a16="http://schemas.microsoft.com/office/drawing/2014/main" id="{5B01BCE6-0E1A-4524-A85C-5B1A8900283C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5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417D5B2-3C93-4B41-AAAA-29EF9E7164CA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자유형 10">
            <a:extLst>
              <a:ext uri="{FF2B5EF4-FFF2-40B4-BE49-F238E27FC236}">
                <a16:creationId xmlns:a16="http://schemas.microsoft.com/office/drawing/2014/main" id="{B57CCFDF-B81E-4DF5-B907-6AB63EBE13F0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5B005A1-E98C-444D-B9F9-5ED6AECC16B6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2565684-F773-4586-B4B8-1987251AB222}"/>
              </a:ext>
            </a:extLst>
          </p:cNvPr>
          <p:cNvGrpSpPr/>
          <p:nvPr/>
        </p:nvGrpSpPr>
        <p:grpSpPr>
          <a:xfrm>
            <a:off x="1371505" y="2195113"/>
            <a:ext cx="9448989" cy="2467774"/>
            <a:chOff x="1043905" y="2972163"/>
            <a:chExt cx="10071601" cy="2778581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37D78861-23B8-4BF2-898A-DAD91F4252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1043905" y="3020785"/>
              <a:ext cx="2160000" cy="216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75549BD-16E7-423A-941D-214E7F05AEC0}"/>
                </a:ext>
              </a:extLst>
            </p:cNvPr>
            <p:cNvSpPr txBox="1"/>
            <p:nvPr/>
          </p:nvSpPr>
          <p:spPr>
            <a:xfrm>
              <a:off x="1094210" y="5297470"/>
              <a:ext cx="2117333" cy="4532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en-US" altLang="ko-KR" sz="2400">
                  <a:ln w="6350" cap="flat" cmpd="sng" algn="ctr">
                    <a:solidFill>
                      <a:schemeClr val="accent5"/>
                    </a:solidFill>
                    <a:prstDash val="solid"/>
                    <a:miter/>
                  </a:ln>
                  <a:gradFill flip="xy" rotWithShape="1">
                    <a:gsLst>
                      <a:gs pos="0">
                        <a:schemeClr val="accent5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5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5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  <a:tileRect/>
                  </a:gradFill>
                </a:rPr>
                <a:t>Bootstrap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2F0304A-36DD-45FE-949A-72E134034DEA}"/>
                </a:ext>
              </a:extLst>
            </p:cNvPr>
            <p:cNvSpPr txBox="1"/>
            <p:nvPr/>
          </p:nvSpPr>
          <p:spPr>
            <a:xfrm>
              <a:off x="3852123" y="5270433"/>
              <a:ext cx="2117333" cy="4532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en-US" altLang="ko-KR" sz="2400" dirty="0">
                  <a:ln w="6350" cap="flat" cmpd="sng" algn="ctr">
                    <a:solidFill>
                      <a:schemeClr val="accent5"/>
                    </a:solidFill>
                    <a:prstDash val="solid"/>
                    <a:miter/>
                  </a:ln>
                  <a:gradFill flip="xy" rotWithShape="1">
                    <a:gsLst>
                      <a:gs pos="0">
                        <a:schemeClr val="accent5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5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5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  <a:tileRect/>
                  </a:gradFill>
                </a:rPr>
                <a:t>Spring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9FCA135-46E5-4EAA-B820-852D989C674F}"/>
                </a:ext>
              </a:extLst>
            </p:cNvPr>
            <p:cNvSpPr txBox="1"/>
            <p:nvPr/>
          </p:nvSpPr>
          <p:spPr>
            <a:xfrm>
              <a:off x="6373360" y="5291267"/>
              <a:ext cx="2117334" cy="4531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en-US" altLang="ko-KR" sz="2400" dirty="0">
                  <a:ln w="6350" cap="flat" cmpd="sng" algn="ctr">
                    <a:solidFill>
                      <a:schemeClr val="accent5"/>
                    </a:solidFill>
                    <a:prstDash val="solid"/>
                    <a:miter/>
                  </a:ln>
                  <a:gradFill flip="xy" rotWithShape="1">
                    <a:gsLst>
                      <a:gs pos="0">
                        <a:schemeClr val="accent5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5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5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  <a:tileRect/>
                  </a:gradFill>
                </a:rPr>
                <a:t>Vue</a:t>
              </a: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DF60916D-496E-4ED1-BA47-EBFAE322CC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8955506" y="3004980"/>
              <a:ext cx="2160000" cy="21600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81650E-3C03-40F7-9249-D352B0285AC0}"/>
                </a:ext>
              </a:extLst>
            </p:cNvPr>
            <p:cNvSpPr txBox="1"/>
            <p:nvPr/>
          </p:nvSpPr>
          <p:spPr>
            <a:xfrm>
              <a:off x="8980457" y="5262483"/>
              <a:ext cx="2117333" cy="4531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en-US" altLang="ko-KR" sz="2400" dirty="0">
                  <a:ln w="6350" cap="flat" cmpd="sng" algn="ctr">
                    <a:solidFill>
                      <a:schemeClr val="accent5"/>
                    </a:solidFill>
                    <a:prstDash val="solid"/>
                    <a:miter/>
                  </a:ln>
                  <a:gradFill flip="xy" rotWithShape="1">
                    <a:gsLst>
                      <a:gs pos="0">
                        <a:schemeClr val="accent5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5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5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  <a:tileRect/>
                  </a:gradFill>
                </a:rPr>
                <a:t>MySQL</a:t>
              </a: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C7DAFC1B-207E-49D8-A0F7-B1D7F273E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95815" y="3004980"/>
              <a:ext cx="2073641" cy="2225636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0A15B9F-FF35-4A85-A88A-78B62EFD6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62103" y="2972163"/>
              <a:ext cx="2314898" cy="22256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6292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전체 시스템 구조도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1E8AA73-853A-4EAC-9FF3-C85FF3D7D2D5}"/>
              </a:ext>
            </a:extLst>
          </p:cNvPr>
          <p:cNvGrpSpPr/>
          <p:nvPr/>
        </p:nvGrpSpPr>
        <p:grpSpPr>
          <a:xfrm>
            <a:off x="1015999" y="2119032"/>
            <a:ext cx="10757194" cy="3929427"/>
            <a:chOff x="519953" y="1927363"/>
            <a:chExt cx="11421035" cy="4186518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FCC05C79-2EAE-46FF-974A-A1AE76FB0252}"/>
                </a:ext>
              </a:extLst>
            </p:cNvPr>
            <p:cNvSpPr/>
            <p:nvPr/>
          </p:nvSpPr>
          <p:spPr>
            <a:xfrm>
              <a:off x="3811194" y="1927363"/>
              <a:ext cx="8129794" cy="4186518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Back-End</a:t>
              </a: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ko-KR" altLang="en-US" dirty="0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C8F6B995-D0C1-4B40-B35E-8C7CC9FF6C6F}"/>
                </a:ext>
              </a:extLst>
            </p:cNvPr>
            <p:cNvSpPr/>
            <p:nvPr/>
          </p:nvSpPr>
          <p:spPr>
            <a:xfrm>
              <a:off x="519953" y="1927364"/>
              <a:ext cx="2994212" cy="4186517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Front-End</a:t>
              </a: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ko-KR" altLang="en-US" dirty="0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09534570-44AB-43B2-8777-041052D37818}"/>
                </a:ext>
              </a:extLst>
            </p:cNvPr>
            <p:cNvSpPr/>
            <p:nvPr/>
          </p:nvSpPr>
          <p:spPr>
            <a:xfrm>
              <a:off x="9538450" y="3405942"/>
              <a:ext cx="2113280" cy="122936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DB (MySQL)</a:t>
              </a:r>
              <a:endParaRPr lang="ko-KR" altLang="en-US" dirty="0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6168C138-672B-4DD8-AB49-498142C0BEBC}"/>
                </a:ext>
              </a:extLst>
            </p:cNvPr>
            <p:cNvSpPr/>
            <p:nvPr/>
          </p:nvSpPr>
          <p:spPr>
            <a:xfrm>
              <a:off x="960419" y="2706098"/>
              <a:ext cx="2113280" cy="1229360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HTML (Vue)</a:t>
              </a:r>
              <a:endParaRPr lang="ko-KR" altLang="en-US" dirty="0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200A551F-127F-4458-BBA2-FDC8874F73FD}"/>
                </a:ext>
              </a:extLst>
            </p:cNvPr>
            <p:cNvSpPr/>
            <p:nvPr/>
          </p:nvSpPr>
          <p:spPr>
            <a:xfrm>
              <a:off x="7142779" y="3405942"/>
              <a:ext cx="2113280" cy="122936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My-</a:t>
              </a:r>
              <a:r>
                <a:rPr lang="en-US" altLang="ko-KR" dirty="0" err="1"/>
                <a:t>batis</a:t>
              </a:r>
              <a:endParaRPr lang="ko-KR" altLang="en-US" dirty="0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7983CFBE-348D-463B-866D-96FA122F8769}"/>
                </a:ext>
              </a:extLst>
            </p:cNvPr>
            <p:cNvSpPr/>
            <p:nvPr/>
          </p:nvSpPr>
          <p:spPr>
            <a:xfrm>
              <a:off x="960419" y="4266555"/>
              <a:ext cx="2113280" cy="1229360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JSP</a:t>
              </a:r>
              <a:endParaRPr lang="ko-KR" altLang="en-US" dirty="0"/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5B91DD1-7B73-446E-9B0E-07E5F28DE81C}"/>
                </a:ext>
              </a:extLst>
            </p:cNvPr>
            <p:cNvSpPr/>
            <p:nvPr/>
          </p:nvSpPr>
          <p:spPr>
            <a:xfrm>
              <a:off x="4197874" y="2706098"/>
              <a:ext cx="2507726" cy="122936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Restful </a:t>
              </a:r>
              <a:r>
                <a:rPr lang="ko-KR" altLang="en-US" dirty="0"/>
                <a:t>서버</a:t>
              </a:r>
              <a:r>
                <a:rPr lang="en-US" altLang="ko-KR" dirty="0"/>
                <a:t>(Spring)</a:t>
              </a:r>
              <a:endParaRPr lang="ko-KR" altLang="en-US" dirty="0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F9509696-4F0F-4071-8CB2-D750B8162DF0}"/>
                </a:ext>
              </a:extLst>
            </p:cNvPr>
            <p:cNvSpPr/>
            <p:nvPr/>
          </p:nvSpPr>
          <p:spPr>
            <a:xfrm>
              <a:off x="4197874" y="4266555"/>
              <a:ext cx="2507726" cy="122936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동기 서버</a:t>
              </a:r>
              <a:r>
                <a:rPr lang="en-US" altLang="ko-KR" dirty="0"/>
                <a:t>(Spring)</a:t>
              </a:r>
              <a:endParaRPr lang="ko-KR" altLang="en-US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D2DB6438-668B-439F-AACA-9B64BD371255}"/>
                </a:ext>
              </a:extLst>
            </p:cNvPr>
            <p:cNvCxnSpPr>
              <a:endCxn id="16" idx="1"/>
            </p:cNvCxnSpPr>
            <p:nvPr/>
          </p:nvCxnSpPr>
          <p:spPr>
            <a:xfrm>
              <a:off x="3073699" y="3320778"/>
              <a:ext cx="112417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8743F3BA-7A02-4110-8BD8-E8B31B407CE1}"/>
                </a:ext>
              </a:extLst>
            </p:cNvPr>
            <p:cNvCxnSpPr>
              <a:stCxn id="15" idx="3"/>
              <a:endCxn id="17" idx="1"/>
            </p:cNvCxnSpPr>
            <p:nvPr/>
          </p:nvCxnSpPr>
          <p:spPr>
            <a:xfrm>
              <a:off x="3073699" y="4881235"/>
              <a:ext cx="112417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FDCB7916-5FA0-48DF-895F-FD2676BAC77A}"/>
                </a:ext>
              </a:extLst>
            </p:cNvPr>
            <p:cNvCxnSpPr>
              <a:stCxn id="16" idx="3"/>
              <a:endCxn id="14" idx="1"/>
            </p:cNvCxnSpPr>
            <p:nvPr/>
          </p:nvCxnSpPr>
          <p:spPr>
            <a:xfrm>
              <a:off x="6705600" y="3320778"/>
              <a:ext cx="437179" cy="69984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8E186BB5-375E-454D-BC64-CDC55D390C72}"/>
                </a:ext>
              </a:extLst>
            </p:cNvPr>
            <p:cNvCxnSpPr>
              <a:stCxn id="17" idx="3"/>
              <a:endCxn id="14" idx="1"/>
            </p:cNvCxnSpPr>
            <p:nvPr/>
          </p:nvCxnSpPr>
          <p:spPr>
            <a:xfrm flipV="1">
              <a:off x="6705600" y="4020622"/>
              <a:ext cx="437179" cy="86061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3173E73F-12E2-4F9C-8561-B98B0E7423C2}"/>
                </a:ext>
              </a:extLst>
            </p:cNvPr>
            <p:cNvCxnSpPr>
              <a:stCxn id="14" idx="3"/>
              <a:endCxn id="11" idx="1"/>
            </p:cNvCxnSpPr>
            <p:nvPr/>
          </p:nvCxnSpPr>
          <p:spPr>
            <a:xfrm>
              <a:off x="9256059" y="4020622"/>
              <a:ext cx="28239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한쪽 모서리가 둥근 사각형 4">
            <a:extLst>
              <a:ext uri="{FF2B5EF4-FFF2-40B4-BE49-F238E27FC236}">
                <a16:creationId xmlns:a16="http://schemas.microsoft.com/office/drawing/2014/main" id="{1A429AA5-5F07-4358-ADE5-73F63A4AF361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4" name="모서리가 둥근 직사각형 6">
            <a:extLst>
              <a:ext uri="{FF2B5EF4-FFF2-40B4-BE49-F238E27FC236}">
                <a16:creationId xmlns:a16="http://schemas.microsoft.com/office/drawing/2014/main" id="{8012ADB6-07D4-485E-90CA-A8C6806368B0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6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39BB3E9-A7FA-40DF-829A-AB2646B496E5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자유형 10">
            <a:extLst>
              <a:ext uri="{FF2B5EF4-FFF2-40B4-BE49-F238E27FC236}">
                <a16:creationId xmlns:a16="http://schemas.microsoft.com/office/drawing/2014/main" id="{BFE4EA50-1F44-4BDD-8A0B-25ED4DA6CAD8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46CA30B-0869-4A40-B850-ECAECA241C93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919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영상 시연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sp>
        <p:nvSpPr>
          <p:cNvPr id="9" name="한쪽 모서리가 둥근 사각형 4">
            <a:extLst>
              <a:ext uri="{FF2B5EF4-FFF2-40B4-BE49-F238E27FC236}">
                <a16:creationId xmlns:a16="http://schemas.microsoft.com/office/drawing/2014/main" id="{75E61ED5-E7F0-4DD0-AF69-CA05C7712104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모서리가 둥근 직사각형 6">
            <a:extLst>
              <a:ext uri="{FF2B5EF4-FFF2-40B4-BE49-F238E27FC236}">
                <a16:creationId xmlns:a16="http://schemas.microsoft.com/office/drawing/2014/main" id="{AD30213E-FA33-47DA-A34D-01894252979F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7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009B1097-E03D-4F96-8528-7FE2974AA707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자유형 10">
            <a:extLst>
              <a:ext uri="{FF2B5EF4-FFF2-40B4-BE49-F238E27FC236}">
                <a16:creationId xmlns:a16="http://schemas.microsoft.com/office/drawing/2014/main" id="{001E0CE8-9B65-4B80-B162-335056F88D38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6BF443-ACC3-45F0-A472-7CF76E6EF2A4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pic>
        <p:nvPicPr>
          <p:cNvPr id="4" name="bandicam 2020-06-17 23-44-10-780">
            <a:hlinkClick r:id="" action="ppaction://media"/>
            <a:extLst>
              <a:ext uri="{FF2B5EF4-FFF2-40B4-BE49-F238E27FC236}">
                <a16:creationId xmlns:a16="http://schemas.microsoft.com/office/drawing/2014/main" id="{9691BDAD-673E-4B05-9F28-3B69CABBAB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6944" y="1389529"/>
            <a:ext cx="9184971" cy="516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47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8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696944" y="85204"/>
            <a:ext cx="6096000" cy="73584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적용 패턴 및 핵심 알고리즘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sp>
        <p:nvSpPr>
          <p:cNvPr id="9" name="한쪽 모서리가 둥근 사각형 4">
            <a:extLst>
              <a:ext uri="{FF2B5EF4-FFF2-40B4-BE49-F238E27FC236}">
                <a16:creationId xmlns:a16="http://schemas.microsoft.com/office/drawing/2014/main" id="{777644AF-1DD1-47DE-A3EC-B7A9E8AE7A83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모서리가 둥근 직사각형 6">
            <a:extLst>
              <a:ext uri="{FF2B5EF4-FFF2-40B4-BE49-F238E27FC236}">
                <a16:creationId xmlns:a16="http://schemas.microsoft.com/office/drawing/2014/main" id="{E95F61D4-AF97-4378-95D7-C188542B2126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8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909EE1E-D9BD-4BCB-A56D-20EAEC5DF4BB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자유형 10">
            <a:extLst>
              <a:ext uri="{FF2B5EF4-FFF2-40B4-BE49-F238E27FC236}">
                <a16:creationId xmlns:a16="http://schemas.microsoft.com/office/drawing/2014/main" id="{46DB1227-4CCF-4C5B-90D4-C569834AF1E4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4B08543-172A-4F07-84F2-0F4C14844CA4}"/>
              </a:ext>
            </a:extLst>
          </p:cNvPr>
          <p:cNvSpPr/>
          <p:nvPr/>
        </p:nvSpPr>
        <p:spPr>
          <a:xfrm>
            <a:off x="400126" y="440903"/>
            <a:ext cx="598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kern="0" dirty="0">
                <a:solidFill>
                  <a:prstClr val="white"/>
                </a:solidFill>
              </a:rPr>
              <a:t>J S P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37284C0-D115-4264-860D-B4CD71D47DFA}"/>
              </a:ext>
            </a:extLst>
          </p:cNvPr>
          <p:cNvGrpSpPr/>
          <p:nvPr/>
        </p:nvGrpSpPr>
        <p:grpSpPr>
          <a:xfrm>
            <a:off x="1836644" y="1783976"/>
            <a:ext cx="9099778" cy="3969685"/>
            <a:chOff x="1836644" y="1783976"/>
            <a:chExt cx="9099778" cy="3969685"/>
          </a:xfrm>
        </p:grpSpPr>
        <p:pic>
          <p:nvPicPr>
            <p:cNvPr id="16" name="그림 15" descr="그리기이(가) 표시된 사진&#10;&#10;자동 생성된 설명">
              <a:extLst>
                <a:ext uri="{FF2B5EF4-FFF2-40B4-BE49-F238E27FC236}">
                  <a16:creationId xmlns:a16="http://schemas.microsoft.com/office/drawing/2014/main" id="{7DDB7CE7-0A83-44ED-B743-15D36247E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770091" y="4615266"/>
              <a:ext cx="1247949" cy="962159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BDAF7093-A959-4562-9C9D-DEE0145E0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0807" y="2328733"/>
              <a:ext cx="1343212" cy="1000265"/>
            </a:xfrm>
            <a:prstGeom prst="rect">
              <a:avLst/>
            </a:prstGeom>
          </p:spPr>
        </p:pic>
        <p:pic>
          <p:nvPicPr>
            <p:cNvPr id="18" name="그림 17" descr="그리기이(가) 표시된 사진&#10;&#10;자동 생성된 설명">
              <a:extLst>
                <a:ext uri="{FF2B5EF4-FFF2-40B4-BE49-F238E27FC236}">
                  <a16:creationId xmlns:a16="http://schemas.microsoft.com/office/drawing/2014/main" id="{21734773-27D6-4FC2-8E48-F346FB703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36644" y="2238234"/>
              <a:ext cx="2638793" cy="1181265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60891BC-7DE6-4449-A296-6F4093729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4657" y="4439028"/>
              <a:ext cx="1486107" cy="1314633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C227904-42AA-40E5-9E89-62F6FB938C90}"/>
                </a:ext>
              </a:extLst>
            </p:cNvPr>
            <p:cNvSpPr/>
            <p:nvPr/>
          </p:nvSpPr>
          <p:spPr>
            <a:xfrm>
              <a:off x="2163480" y="1783976"/>
              <a:ext cx="2271150" cy="494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000" b="1" i="1" kern="0" dirty="0" err="1">
                  <a:solidFill>
                    <a:srgbClr val="5793E3"/>
                  </a:solidFill>
                </a:rPr>
                <a:t>kakao</a:t>
              </a:r>
              <a:r>
                <a:rPr lang="ko-KR" altLang="en-US" sz="2000" b="1" i="1" kern="0" dirty="0">
                  <a:solidFill>
                    <a:srgbClr val="5793E3"/>
                  </a:solidFill>
                </a:rPr>
                <a:t> </a:t>
              </a:r>
              <a:r>
                <a:rPr lang="en-US" altLang="ko-KR" sz="2000" b="1" i="1" kern="0" dirty="0">
                  <a:solidFill>
                    <a:srgbClr val="5793E3"/>
                  </a:solidFill>
                </a:rPr>
                <a:t>open</a:t>
              </a:r>
              <a:r>
                <a:rPr lang="ko-KR" altLang="en-US" sz="2000" b="1" i="1" kern="0" dirty="0">
                  <a:solidFill>
                    <a:srgbClr val="5793E3"/>
                  </a:solidFill>
                </a:rPr>
                <a:t> </a:t>
              </a:r>
              <a:r>
                <a:rPr lang="en-US" altLang="ko-KR" sz="2000" b="1" i="1" kern="0" dirty="0">
                  <a:solidFill>
                    <a:srgbClr val="5793E3"/>
                  </a:solidFill>
                </a:rPr>
                <a:t>API</a:t>
              </a:r>
              <a:endParaRPr lang="ko-KR" altLang="en-US" sz="11500" b="1" i="1" kern="0" dirty="0">
                <a:solidFill>
                  <a:srgbClr val="5793E3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4F08DCB-017A-4B49-8459-B906A5784732}"/>
                </a:ext>
              </a:extLst>
            </p:cNvPr>
            <p:cNvSpPr/>
            <p:nvPr/>
          </p:nvSpPr>
          <p:spPr>
            <a:xfrm>
              <a:off x="5470309" y="1783976"/>
              <a:ext cx="1444207" cy="494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000" b="1" i="1" kern="0" dirty="0">
                  <a:solidFill>
                    <a:srgbClr val="5793E3"/>
                  </a:solidFill>
                </a:rPr>
                <a:t>Algorithm</a:t>
              </a:r>
              <a:endParaRPr lang="ko-KR" altLang="en-US" sz="11500" b="1" i="1" kern="0" dirty="0">
                <a:solidFill>
                  <a:srgbClr val="5793E3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8096172-EECC-4726-ACF1-30B04DAE99E0}"/>
                </a:ext>
              </a:extLst>
            </p:cNvPr>
            <p:cNvSpPr/>
            <p:nvPr/>
          </p:nvSpPr>
          <p:spPr>
            <a:xfrm>
              <a:off x="6375611" y="4041932"/>
              <a:ext cx="1343212" cy="494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000" b="1" i="1" kern="0" dirty="0">
                  <a:solidFill>
                    <a:srgbClr val="5793E3"/>
                  </a:solidFill>
                </a:rPr>
                <a:t>Crawling</a:t>
              </a:r>
              <a:endParaRPr lang="ko-KR" altLang="en-US" sz="11500" b="1" i="1" kern="0" dirty="0">
                <a:solidFill>
                  <a:srgbClr val="5793E3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0E4BB08-825B-44DD-B658-2D3F2F5CC9A0}"/>
                </a:ext>
              </a:extLst>
            </p:cNvPr>
            <p:cNvSpPr/>
            <p:nvPr/>
          </p:nvSpPr>
          <p:spPr>
            <a:xfrm>
              <a:off x="3436666" y="4041932"/>
              <a:ext cx="1905746" cy="494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000" b="1" i="1" kern="0" dirty="0">
                  <a:solidFill>
                    <a:srgbClr val="5793E3"/>
                  </a:solidFill>
                </a:rPr>
                <a:t>Carousel Slide</a:t>
              </a:r>
              <a:endParaRPr lang="ko-KR" altLang="en-US" sz="11500" b="1" i="1" kern="0" dirty="0">
                <a:solidFill>
                  <a:srgbClr val="5793E3"/>
                </a:solidFill>
              </a:endParaRPr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171ED1C-6337-4C5B-B10B-0305F6E8D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9273" y="4543829"/>
              <a:ext cx="1276528" cy="933580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3FF9190-AE48-46C1-B51C-DBC61005EBDC}"/>
                </a:ext>
              </a:extLst>
            </p:cNvPr>
            <p:cNvSpPr/>
            <p:nvPr/>
          </p:nvSpPr>
          <p:spPr>
            <a:xfrm>
              <a:off x="8752022" y="4041932"/>
              <a:ext cx="2184400" cy="494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000" b="1" i="1" kern="0" dirty="0">
                  <a:solidFill>
                    <a:srgbClr val="5793E3"/>
                  </a:solidFill>
                </a:rPr>
                <a:t>Floating Banner</a:t>
              </a:r>
              <a:endParaRPr lang="ko-KR" altLang="en-US" sz="11500" b="1" i="1" kern="0" dirty="0">
                <a:solidFill>
                  <a:srgbClr val="5793E3"/>
                </a:solidFill>
              </a:endParaRPr>
            </a:p>
          </p:txBody>
        </p:sp>
        <p:pic>
          <p:nvPicPr>
            <p:cNvPr id="4" name="그림 3" descr="음식, 플레이트, 그리기이(가) 표시된 사진&#10;&#10;자동 생성된 설명">
              <a:extLst>
                <a:ext uri="{FF2B5EF4-FFF2-40B4-BE49-F238E27FC236}">
                  <a16:creationId xmlns:a16="http://schemas.microsoft.com/office/drawing/2014/main" id="{150BBD01-9414-4D50-8EF8-F1D5EE57D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9388" y="2328733"/>
              <a:ext cx="842634" cy="906470"/>
            </a:xfrm>
            <a:prstGeom prst="rect">
              <a:avLst/>
            </a:prstGeom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F7D0F45D-2EA6-4560-912E-ED1EE191AF95}"/>
                </a:ext>
              </a:extLst>
            </p:cNvPr>
            <p:cNvSpPr/>
            <p:nvPr/>
          </p:nvSpPr>
          <p:spPr>
            <a:xfrm>
              <a:off x="7381577" y="1783976"/>
              <a:ext cx="1898256" cy="494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000" b="1" i="1" kern="0" dirty="0">
                  <a:solidFill>
                    <a:srgbClr val="5793E3"/>
                  </a:solidFill>
                </a:rPr>
                <a:t>Scroll </a:t>
              </a:r>
              <a:r>
                <a:rPr lang="en-US" altLang="ko-KR" sz="2000" b="1" i="1" kern="0" dirty="0" err="1">
                  <a:solidFill>
                    <a:srgbClr val="5793E3"/>
                  </a:solidFill>
                </a:rPr>
                <a:t>Foucs</a:t>
              </a:r>
              <a:endParaRPr lang="ko-KR" altLang="en-US" sz="11500" b="1" i="1" kern="0" dirty="0">
                <a:solidFill>
                  <a:srgbClr val="5793E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1126804"/>
      </p:ext>
    </p:extLst>
  </p:cSld>
  <p:clrMapOvr>
    <a:masterClrMapping/>
  </p:clrMapOvr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328</Words>
  <Application>Microsoft Office PowerPoint</Application>
  <PresentationFormat>와이드스크린</PresentationFormat>
  <Paragraphs>128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석일</cp:lastModifiedBy>
  <cp:revision>35</cp:revision>
  <dcterms:created xsi:type="dcterms:W3CDTF">2020-05-14T14:56:15Z</dcterms:created>
  <dcterms:modified xsi:type="dcterms:W3CDTF">2020-06-18T07:21:05Z</dcterms:modified>
</cp:coreProperties>
</file>

<file path=docProps/thumbnail.jpeg>
</file>